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charts/style3.xml" ContentType="application/vnd.ms-office.chartstyl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hart3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70" r:id="rId5"/>
    <p:sldId id="271" r:id="rId6"/>
    <p:sldId id="273" r:id="rId7"/>
    <p:sldId id="272" r:id="rId8"/>
    <p:sldId id="274" r:id="rId9"/>
    <p:sldId id="275" r:id="rId10"/>
    <p:sldId id="276" r:id="rId11"/>
    <p:sldId id="268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eva Luste" initials="IL" lastIdx="1" clrIdx="0">
    <p:extLst>
      <p:ext uri="{19B8F6BF-5375-455C-9EA6-DF929625EA0E}">
        <p15:presenceInfo xmlns:p15="http://schemas.microsoft.com/office/powerpoint/2012/main" userId="S-1-5-21-507921405-1284227242-1801674531-58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D2D"/>
    <a:srgbClr val="7B1B29"/>
    <a:srgbClr val="9BBF17"/>
    <a:srgbClr val="B51B35"/>
    <a:srgbClr val="8B1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957" autoAdjust="0"/>
  </p:normalViewPr>
  <p:slideViewPr>
    <p:cSldViewPr snapToGrid="0">
      <p:cViewPr varScale="1">
        <p:scale>
          <a:sx n="82" d="100"/>
          <a:sy n="82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f-krum\AppData\Local\Microsoft\Windows\Temporary%20Internet%20Files\Content.Outlook\A8HJ1HX3\4_%20Detaliz&#275;ts%20projekta%20bud&#382;e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f-krum\AppData\Local\Microsoft\Windows\Temporary%20Internet%20Files\Content.Outlook\A8HJ1HX3\4_%20Detaliz&#275;ts%20projekta%20bud&#382;e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f-luste\AppData\Local\Microsoft\Windows\INetCache\Content.Outlook\JM14PTHI\b&#363;vniec&#299;b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f-luste\AppData\Local\Microsoft\Windows\INetCache\Content.Outlook\JM14PTHI\b&#363;vniec&#299;b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83560018644339"/>
          <c:y val="3.9690182531777619E-2"/>
          <c:w val="0.83960929605083645"/>
          <c:h val="0.7361123278698246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86BD2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3"/>
              <c:layout>
                <c:manualLayout>
                  <c:x val="-9.333657684062302E-2"/>
                  <c:y val="-1.9233987516081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667558631171331E-2"/>
                  <c:y val="-2.8850981274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167253266228988E-2"/>
                  <c:y val="-4.8084968790204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573043220714547E-2"/>
                      <c:h val="5.3053748898526085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2.3334144210155842E-2"/>
                  <c:y val="-2.8850981274123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9336090314529567E-2"/>
                  <c:y val="9.616993758040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766901820945169E-2"/>
                  <c:y val="1.2822658344054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9BBF1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Sheet1!$B$18:$K$18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Sheet1!$B$20:$K$20</c:f>
              <c:numCache>
                <c:formatCode>General</c:formatCode>
                <c:ptCount val="10"/>
                <c:pt idx="0">
                  <c:v>0.3</c:v>
                </c:pt>
                <c:pt idx="1">
                  <c:v>45</c:v>
                </c:pt>
                <c:pt idx="2">
                  <c:v>105</c:v>
                </c:pt>
                <c:pt idx="3">
                  <c:v>430</c:v>
                </c:pt>
                <c:pt idx="4">
                  <c:v>513</c:v>
                </c:pt>
                <c:pt idx="5">
                  <c:v>320</c:v>
                </c:pt>
                <c:pt idx="6">
                  <c:v>202</c:v>
                </c:pt>
                <c:pt idx="7">
                  <c:v>70</c:v>
                </c:pt>
                <c:pt idx="8">
                  <c:v>15</c:v>
                </c:pt>
                <c:pt idx="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Sheet1!$A$21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B51B3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B1B29"/>
              </a:solidFill>
              <a:ln w="9525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8.400291915656076E-2"/>
                  <c:y val="-5.770196254824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4669261472498416E-2"/>
                  <c:y val="-3.5262310446150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333657684062302E-3"/>
                  <c:y val="-2.5645316688109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6333900947108859E-2"/>
                  <c:y val="-9.616993758040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494681554736076E-2"/>
                  <c:y val="-6.7409593330035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Sheet1!$B$18:$K$18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Sheet1!$B$21:$K$21</c:f>
              <c:numCache>
                <c:formatCode>General</c:formatCode>
                <c:ptCount val="10"/>
                <c:pt idx="0">
                  <c:v>0.3</c:v>
                </c:pt>
                <c:pt idx="1">
                  <c:v>45</c:v>
                </c:pt>
                <c:pt idx="2">
                  <c:v>146</c:v>
                </c:pt>
                <c:pt idx="3">
                  <c:v>362</c:v>
                </c:pt>
                <c:pt idx="4">
                  <c:v>907</c:v>
                </c:pt>
                <c:pt idx="5">
                  <c:v>899</c:v>
                </c:pt>
                <c:pt idx="6">
                  <c:v>527</c:v>
                </c:pt>
                <c:pt idx="7">
                  <c:v>161</c:v>
                </c:pt>
                <c:pt idx="8">
                  <c:v>74</c:v>
                </c:pt>
                <c:pt idx="9">
                  <c:v>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Sheet1!$A$22</c:f>
              <c:strCache>
                <c:ptCount val="1"/>
                <c:pt idx="0">
                  <c:v>21.03.2019.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chemeClr val="bg1">
                    <a:lumMod val="5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</c:dPt>
          <c:dLbls>
            <c:dLbl>
              <c:idx val="0"/>
              <c:layout>
                <c:manualLayout>
                  <c:x val="-5.6001946104373812E-2"/>
                  <c:y val="-3.205664586013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001946104373812E-2"/>
                  <c:y val="-2.5645316688109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667072105077834E-2"/>
                  <c:y val="-1.2822658344054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66828842031151E-3"/>
                  <c:y val="5.449629796223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334144210155755E-2"/>
                  <c:y val="-3.846797503216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3668531683358237E-2"/>
                  <c:y val="-3.846797503216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333657684062302E-2"/>
                  <c:y val="3.2056645860136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0002432630468115E-3"/>
                  <c:y val="-7.373028547831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828092633019448E-2"/>
                  <c:y val="-4.4894353146358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66828842031151E-3"/>
                  <c:y val="-4.167363961817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Sheet1!$B$18:$K$18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Sheet1!$B$22:$K$22</c:f>
              <c:numCache>
                <c:formatCode>General</c:formatCode>
                <c:ptCount val="10"/>
                <c:pt idx="0">
                  <c:v>0.3</c:v>
                </c:pt>
                <c:pt idx="1">
                  <c:v>45</c:v>
                </c:pt>
                <c:pt idx="2">
                  <c:v>146</c:v>
                </c:pt>
                <c:pt idx="3">
                  <c:v>328</c:v>
                </c:pt>
                <c:pt idx="4">
                  <c:v>705</c:v>
                </c:pt>
                <c:pt idx="5">
                  <c:v>747</c:v>
                </c:pt>
                <c:pt idx="6">
                  <c:v>527</c:v>
                </c:pt>
                <c:pt idx="7">
                  <c:v>181</c:v>
                </c:pt>
                <c:pt idx="8">
                  <c:v>102</c:v>
                </c:pt>
                <c:pt idx="9">
                  <c:v>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741480"/>
        <c:axId val="225402512"/>
      </c:lineChart>
      <c:catAx>
        <c:axId val="221741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lv-LV"/>
          </a:p>
        </c:txPr>
        <c:crossAx val="225402512"/>
        <c:crosses val="autoZero"/>
        <c:auto val="1"/>
        <c:lblAlgn val="ctr"/>
        <c:lblOffset val="100"/>
        <c:noMultiLvlLbl val="0"/>
      </c:catAx>
      <c:valAx>
        <c:axId val="22540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lv-LV"/>
          </a:p>
        </c:txPr>
        <c:crossAx val="221741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92763532613677E-2"/>
          <c:y val="3.1833223885006291E-2"/>
          <c:w val="0.5114060615999646"/>
          <c:h val="0.8463332140969446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A6D412"/>
              </a:solidFill>
              <a:ln w="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86225B"/>
              </a:solidFill>
              <a:ln w="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6600"/>
              </a:solidFill>
              <a:ln w="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D1858"/>
              </a:solidFill>
              <a:ln w="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1C7F8C"/>
              </a:solidFill>
              <a:ln w="0"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A40C66"/>
              </a:solidFill>
              <a:ln w="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0"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5">
                  <a:lumMod val="50000"/>
                </a:schemeClr>
              </a:solidFill>
              <a:ln w="0"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1">
                  <a:lumMod val="75000"/>
                </a:schemeClr>
              </a:solidFill>
              <a:ln w="0">
                <a:noFill/>
              </a:ln>
              <a:effectLst/>
            </c:spPr>
          </c:dPt>
          <c:dPt>
            <c:idx val="9"/>
            <c:bubble3D val="0"/>
            <c:spPr>
              <a:solidFill>
                <a:srgbClr val="2C9AA6"/>
              </a:solidFill>
              <a:ln w="0">
                <a:noFill/>
              </a:ln>
              <a:effectLst>
                <a:outerShdw blurRad="50800" dist="50800" dir="5400000" sx="16000" sy="16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chemeClr val="bg1">
                  <a:lumMod val="50000"/>
                </a:schemeClr>
              </a:solidFill>
              <a:ln w="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729282645170995"/>
                  <c:y val="8.609696897883099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r>
                      <a:rPr lang="en-US" sz="1100" dirty="0">
                        <a:solidFill>
                          <a:srgbClr val="002060"/>
                        </a:solidFill>
                      </a:rPr>
                      <a:t>1 </a:t>
                    </a:r>
                    <a:r>
                      <a:rPr lang="en-US" sz="1100" dirty="0" smtClean="0">
                        <a:solidFill>
                          <a:srgbClr val="002060"/>
                        </a:solidFill>
                      </a:rPr>
                      <a:t>192 </a:t>
                    </a:r>
                    <a:r>
                      <a:rPr lang="en-US" sz="1100" dirty="0" err="1" smtClean="0">
                        <a:solidFill>
                          <a:srgbClr val="002060"/>
                        </a:solidFill>
                      </a:rPr>
                      <a:t>mljn</a:t>
                    </a:r>
                    <a:r>
                      <a:rPr lang="en-US" sz="1100" dirty="0" smtClean="0">
                        <a:solidFill>
                          <a:srgbClr val="002060"/>
                        </a:solidFill>
                      </a:rPr>
                      <a:t>.</a:t>
                    </a:r>
                    <a:r>
                      <a:rPr lang="en-US" sz="1100" baseline="0" dirty="0" smtClean="0">
                        <a:solidFill>
                          <a:srgbClr val="002060"/>
                        </a:solidFill>
                      </a:rPr>
                      <a:t>; 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fld id="{AFA943D0-9647-418E-9D7B-11BC0E0C3BEE}" type="PERCENTAGE">
                      <a:rPr lang="en-US" sz="1100" baseline="0" smtClean="0">
                        <a:solidFill>
                          <a:srgbClr val="002060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lv-LV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0134229260845312E-2"/>
                  <c:y val="-1.681544426299821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197 </a:t>
                    </a:r>
                    <a:r>
                      <a:rPr lang="en-US" baseline="0" dirty="0" err="1" smtClean="0"/>
                      <a:t>mljn</a:t>
                    </a:r>
                    <a:r>
                      <a:rPr lang="en-US" baseline="0" dirty="0" smtClean="0"/>
                      <a:t>.; </a:t>
                    </a:r>
                  </a:p>
                  <a:p>
                    <a:fld id="{A476CBB0-350D-42E6-B5FD-911867D88D86}" type="PERCENTAGE">
                      <a:rPr lang="en-US" baseline="0" smtClean="0"/>
                      <a:pPr/>
                      <a:t>[PERCENTAGE]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360750040148152E-2"/>
                  <c:y val="1.8111292429512371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115 </a:t>
                    </a:r>
                    <a:r>
                      <a:rPr lang="en-US" sz="1000" dirty="0" err="1" smtClean="0"/>
                      <a:t>mljn</a:t>
                    </a:r>
                    <a:r>
                      <a:rPr lang="en-US" sz="1000" dirty="0" smtClean="0"/>
                      <a:t>.</a:t>
                    </a:r>
                    <a:r>
                      <a:rPr lang="en-US" sz="1000" baseline="0" dirty="0" smtClean="0"/>
                      <a:t>; </a:t>
                    </a:r>
                  </a:p>
                  <a:p>
                    <a:fld id="{9228AE9C-FC6C-4B13-91D3-2D3CBAA1C515}" type="PERCENTAGE">
                      <a:rPr lang="en-US" sz="1000" baseline="0" smtClean="0"/>
                      <a:pPr/>
                      <a:t>[PERCENTAGE]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15786856003731"/>
                      <c:h val="9.111239542345825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4230612439169212E-2"/>
                  <c:y val="1.6136315135855367E-2"/>
                </c:manualLayout>
              </c:layout>
              <c:tx>
                <c:rich>
                  <a:bodyPr/>
                  <a:lstStyle/>
                  <a:p>
                    <a:r>
                      <a:rPr lang="en-US" sz="1000" baseline="0" dirty="0" smtClean="0"/>
                      <a:t>65 </a:t>
                    </a:r>
                    <a:r>
                      <a:rPr lang="en-US" sz="1000" baseline="0" dirty="0" err="1" smtClean="0"/>
                      <a:t>mljn</a:t>
                    </a:r>
                    <a:r>
                      <a:rPr lang="en-US" sz="1000" baseline="0" dirty="0" smtClean="0"/>
                      <a:t>.; </a:t>
                    </a:r>
                  </a:p>
                  <a:p>
                    <a:fld id="{61D53E8F-3E26-4F1B-8CB8-4B89500931CB}" type="PERCENTAGE">
                      <a:rPr lang="en-US" sz="1000" baseline="0" smtClean="0"/>
                      <a:pPr/>
                      <a:t>[PERCENTAGE]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419087036531712E-2"/>
                  <c:y val="1.8961477748176202E-2"/>
                </c:manualLayout>
              </c:layout>
              <c:tx>
                <c:rich>
                  <a:bodyPr/>
                  <a:lstStyle/>
                  <a:p>
                    <a:r>
                      <a:rPr lang="en-US" sz="1000" baseline="0" dirty="0" smtClean="0"/>
                      <a:t>82 </a:t>
                    </a:r>
                    <a:r>
                      <a:rPr lang="en-US" sz="1000" baseline="0" dirty="0" err="1" smtClean="0"/>
                      <a:t>mljn</a:t>
                    </a:r>
                    <a:r>
                      <a:rPr lang="en-US" sz="1000" baseline="0" dirty="0" smtClean="0"/>
                      <a:t>.; </a:t>
                    </a:r>
                  </a:p>
                  <a:p>
                    <a:fld id="{40ECC81B-7F9F-4B2B-99B2-A958DDA070F5}" type="PERCENTAGE">
                      <a:rPr lang="en-US" sz="1000" baseline="0" smtClean="0"/>
                      <a:pPr/>
                      <a:t>[PERCENTAGE]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2.4499515410744851E-2"/>
                  <c:y val="-1.48295809463811E-2"/>
                </c:manualLayout>
              </c:layout>
              <c:tx>
                <c:rich>
                  <a:bodyPr/>
                  <a:lstStyle/>
                  <a:p>
                    <a:r>
                      <a:rPr lang="en-US" sz="1000" baseline="0" dirty="0" smtClean="0"/>
                      <a:t>60 </a:t>
                    </a:r>
                    <a:r>
                      <a:rPr lang="en-US" sz="1000" baseline="0" dirty="0" err="1" smtClean="0"/>
                      <a:t>mljn</a:t>
                    </a:r>
                    <a:r>
                      <a:rPr lang="en-US" sz="1000" baseline="0" dirty="0" smtClean="0"/>
                      <a:t>.; </a:t>
                    </a:r>
                  </a:p>
                  <a:p>
                    <a:fld id="{87750E12-11FC-4723-A894-31B2F1C38E49}" type="PERCENTAGE">
                      <a:rPr lang="en-US" sz="1000" baseline="0" smtClean="0"/>
                      <a:pPr/>
                      <a:t>[PERCENTAGE]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9.7263894348956839E-3"/>
                  <c:y val="-5.6621576097262332E-3"/>
                </c:manualLayout>
              </c:layout>
              <c:tx>
                <c:rich>
                  <a:bodyPr/>
                  <a:lstStyle/>
                  <a:p>
                    <a:r>
                      <a:rPr lang="en-US" sz="1000" baseline="0" dirty="0" smtClean="0"/>
                      <a:t>84 </a:t>
                    </a:r>
                    <a:r>
                      <a:rPr lang="en-US" sz="1000" baseline="0" dirty="0" err="1" smtClean="0"/>
                      <a:t>mljn</a:t>
                    </a:r>
                    <a:r>
                      <a:rPr lang="en-US" sz="1000" baseline="0" dirty="0" smtClean="0"/>
                      <a:t>.; </a:t>
                    </a:r>
                  </a:p>
                  <a:p>
                    <a:fld id="{54FD6964-1BE0-484D-AA00-0B9DD7A925EF}" type="PERCENTAGE">
                      <a:rPr lang="en-US" sz="1000" baseline="0" smtClean="0"/>
                      <a:pPr/>
                      <a:t>[PERCENTAGE]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9.3458085692506548E-2"/>
                  <c:y val="-7.012228734217965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182 </a:t>
                    </a:r>
                    <a:r>
                      <a:rPr lang="en-US" baseline="0" dirty="0" err="1" smtClean="0">
                        <a:solidFill>
                          <a:schemeClr val="bg1"/>
                        </a:solidFill>
                      </a:rPr>
                      <a:t>mljn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.; 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fld id="{BDB689EB-B3C3-4D5B-9B5F-53DD73EC676F}" type="PERCENTAG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lv-LV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9.4510748441488698E-2"/>
                  <c:y val="5.389470584141169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557 </a:t>
                    </a:r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mljn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.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; 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fld id="{F13DB441-AC71-40A5-9972-9EDE3D76FE60}" type="PERCENTAG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lv-LV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1.1433886835974939E-3"/>
                  <c:y val="1.4993530980995207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 </a:t>
                    </a:r>
                    <a:r>
                      <a:rPr lang="en-US" dirty="0" err="1" smtClean="0"/>
                      <a:t>mljn</a:t>
                    </a:r>
                    <a:r>
                      <a:rPr lang="en-US" dirty="0" smtClean="0"/>
                      <a:t>.;</a:t>
                    </a:r>
                    <a:r>
                      <a:rPr lang="en-US" baseline="0" dirty="0" smtClean="0"/>
                      <a:t> </a:t>
                    </a:r>
                  </a:p>
                  <a:p>
                    <a:fld id="{68DD3821-E222-4DDF-8802-7F1893E0E56C}" type="PERCENTAGE">
                      <a:rPr lang="en-US" baseline="0" smtClean="0"/>
                      <a:pPr/>
                      <a:t>[PERCENTAGE]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2.668044541558965E-2"/>
                  <c:y val="6.771043943412552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defRPr>
                    </a:pPr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176 </a:t>
                    </a:r>
                    <a:r>
                      <a:rPr lang="en-US" sz="1000" dirty="0" err="1" smtClean="0">
                        <a:solidFill>
                          <a:schemeClr val="bg1"/>
                        </a:solidFill>
                      </a:rPr>
                      <a:t>mljn</a:t>
                    </a:r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.</a:t>
                    </a:r>
                    <a:r>
                      <a:rPr lang="en-US" sz="1000" baseline="0" dirty="0" smtClean="0">
                        <a:solidFill>
                          <a:schemeClr val="bg1"/>
                        </a:solidFill>
                      </a:rPr>
                      <a:t>; 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fld id="{2498D62A-122B-4D8F-B4E0-68BBDA088C8E}" type="PERCENTAGE">
                      <a:rPr lang="en-US" sz="1000" baseline="0" smtClean="0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lv-LV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autoceļi, ielas, ceļi, lidlauku skrejceļi un sliežu ceļi</c:v>
                </c:pt>
                <c:pt idx="1">
                  <c:v>ārstniecības vai veselības aprūpes iestāžu ēkas</c:v>
                </c:pt>
                <c:pt idx="2">
                  <c:v>citas inženierbūves</c:v>
                </c:pt>
                <c:pt idx="3">
                  <c:v>ēkas plašizklaides pasākumiem</c:v>
                </c:pt>
                <c:pt idx="4">
                  <c:v>kompleksās būves rūpnieciskās ražošanas uzņēmumos</c:v>
                </c:pt>
                <c:pt idx="5">
                  <c:v>maģistrālie cauruļvadi, maģistrālās sakaru un elektropārvades līnijas</c:v>
                </c:pt>
                <c:pt idx="6">
                  <c:v>ostas un dambji</c:v>
                </c:pt>
                <c:pt idx="7">
                  <c:v>rūpnieciskās ražošanas ēkas un noliktavas</c:v>
                </c:pt>
                <c:pt idx="8">
                  <c:v>skolas, universitātes un zinātniskajai pētniecībai paredzētās ēkas</c:v>
                </c:pt>
                <c:pt idx="9">
                  <c:v>sporta ēkas</c:v>
                </c:pt>
                <c:pt idx="10">
                  <c:v>vietējās nozīmes cauruļvadi un kabeļi</c:v>
                </c:pt>
              </c:strCache>
            </c:strRef>
          </c:cat>
          <c:val>
            <c:numRef>
              <c:f>Sheet1!$L$2:$L$12</c:f>
              <c:numCache>
                <c:formatCode>#,##0</c:formatCode>
                <c:ptCount val="11"/>
                <c:pt idx="0">
                  <c:v>1192048115.8999999</c:v>
                </c:pt>
                <c:pt idx="1">
                  <c:v>197208022.06</c:v>
                </c:pt>
                <c:pt idx="2">
                  <c:v>115347813.61000001</c:v>
                </c:pt>
                <c:pt idx="3">
                  <c:v>65227822.510000005</c:v>
                </c:pt>
                <c:pt idx="4">
                  <c:v>82652041.159999996</c:v>
                </c:pt>
                <c:pt idx="5">
                  <c:v>60091052.410000004</c:v>
                </c:pt>
                <c:pt idx="6">
                  <c:v>84504703.770000011</c:v>
                </c:pt>
                <c:pt idx="7">
                  <c:v>182375375.19</c:v>
                </c:pt>
                <c:pt idx="8">
                  <c:v>557836711.61000001</c:v>
                </c:pt>
                <c:pt idx="9">
                  <c:v>51812399.680000007</c:v>
                </c:pt>
                <c:pt idx="10">
                  <c:v>176408748.37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439679308914056"/>
          <c:y val="1.4610287828422303E-2"/>
          <c:w val="0.46417458669203204"/>
          <c:h val="0.88425986908645249"/>
        </c:manualLayout>
      </c:layout>
      <c:overlay val="0"/>
      <c:spPr>
        <a:solidFill>
          <a:schemeClr val="lt1">
            <a:alpha val="50000"/>
          </a:schemeClr>
        </a:solidFill>
        <a:ln cmpd="sng">
          <a:solidFill>
            <a:schemeClr val="l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32349948304668E-2"/>
          <c:y val="2.597515614371786E-2"/>
          <c:w val="0.91774822600526951"/>
          <c:h val="0.87917817156220668"/>
        </c:manualLayout>
      </c:layout>
      <c:lineChart>
        <c:grouping val="standard"/>
        <c:varyColors val="0"/>
        <c:ser>
          <c:idx val="0"/>
          <c:order val="0"/>
          <c:tx>
            <c:strRef>
              <c:f>[būvniecība.xlsx]algas!$B$6</c:f>
              <c:strCache>
                <c:ptCount val="1"/>
                <c:pt idx="0">
                  <c:v>PAVISAM</c:v>
                </c:pt>
              </c:strCache>
            </c:strRef>
          </c:tx>
          <c:spPr>
            <a:ln w="412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[būvniecība.xlsx]algas!$R$3:$AD$5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[būvniecība.xlsx]algas!$R$6:$AD$6</c:f>
              <c:numCache>
                <c:formatCode>0.0</c:formatCode>
                <c:ptCount val="13"/>
                <c:pt idx="0">
                  <c:v>22.857142857142861</c:v>
                </c:pt>
                <c:pt idx="1">
                  <c:v>31.627906976744185</c:v>
                </c:pt>
                <c:pt idx="2">
                  <c:v>20.494699646643099</c:v>
                </c:pt>
                <c:pt idx="3">
                  <c:v>-3.9589442815249214</c:v>
                </c:pt>
                <c:pt idx="4">
                  <c:v>-3.3587786259542014</c:v>
                </c:pt>
                <c:pt idx="5">
                  <c:v>4.2654028436019047</c:v>
                </c:pt>
                <c:pt idx="6">
                  <c:v>3.7878787878787818</c:v>
                </c:pt>
                <c:pt idx="7">
                  <c:v>4.5255474452554836</c:v>
                </c:pt>
                <c:pt idx="8">
                  <c:v>6.8435754189944049</c:v>
                </c:pt>
                <c:pt idx="9">
                  <c:v>6.9281045751634025</c:v>
                </c:pt>
                <c:pt idx="10">
                  <c:v>5.012224938875292</c:v>
                </c:pt>
                <c:pt idx="11">
                  <c:v>7.7997671711292185</c:v>
                </c:pt>
                <c:pt idx="12">
                  <c:v>8.4233261339092849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0F-4FF5-A610-26890306A83B}"/>
            </c:ext>
          </c:extLst>
        </c:ser>
        <c:ser>
          <c:idx val="1"/>
          <c:order val="1"/>
          <c:tx>
            <c:strRef>
              <c:f>[būvniecība.xlsx]algas!$B$7</c:f>
              <c:strCache>
                <c:ptCount val="1"/>
                <c:pt idx="0">
                  <c:v>(F) Būvniecība</c:v>
                </c:pt>
              </c:strCache>
            </c:strRef>
          </c:tx>
          <c:spPr>
            <a:ln w="41275" cap="rnd">
              <a:solidFill>
                <a:srgbClr val="9BBF17"/>
              </a:solidFill>
              <a:round/>
            </a:ln>
            <a:effectLst/>
          </c:spPr>
          <c:marker>
            <c:symbol val="none"/>
          </c:marker>
          <c:cat>
            <c:strRef>
              <c:f>[būvniecība.xlsx]algas!$R$3:$AD$5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[būvniecība.xlsx]algas!$R$7:$AD$7</c:f>
              <c:numCache>
                <c:formatCode>0.0</c:formatCode>
                <c:ptCount val="13"/>
                <c:pt idx="0">
                  <c:v>31.25</c:v>
                </c:pt>
                <c:pt idx="1">
                  <c:v>34.085213032581464</c:v>
                </c:pt>
                <c:pt idx="2">
                  <c:v>18.504672897196258</c:v>
                </c:pt>
                <c:pt idx="3">
                  <c:v>-0.94637223974764595</c:v>
                </c:pt>
                <c:pt idx="4">
                  <c:v>-5.4140127388535007</c:v>
                </c:pt>
                <c:pt idx="5">
                  <c:v>4.7138047138047199</c:v>
                </c:pt>
                <c:pt idx="6">
                  <c:v>2.0900321543408324</c:v>
                </c:pt>
                <c:pt idx="7">
                  <c:v>6.7716535433070817</c:v>
                </c:pt>
                <c:pt idx="8">
                  <c:v>7.669616519174042</c:v>
                </c:pt>
                <c:pt idx="9">
                  <c:v>7.9452054794520564</c:v>
                </c:pt>
                <c:pt idx="10">
                  <c:v>5.0761421319796938</c:v>
                </c:pt>
                <c:pt idx="11">
                  <c:v>6.4009661835748801</c:v>
                </c:pt>
                <c:pt idx="12">
                  <c:v>7.8320090805902254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B0F-4FF5-A610-26890306A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0667272"/>
        <c:axId val="370665704"/>
      </c:lineChart>
      <c:catAx>
        <c:axId val="370667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lv-LV"/>
          </a:p>
        </c:txPr>
        <c:crossAx val="370665704"/>
        <c:crosses val="autoZero"/>
        <c:auto val="1"/>
        <c:lblAlgn val="ctr"/>
        <c:lblOffset val="100"/>
        <c:noMultiLvlLbl val="0"/>
      </c:catAx>
      <c:valAx>
        <c:axId val="370665704"/>
        <c:scaling>
          <c:orientation val="minMax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lv-LV"/>
          </a:p>
        </c:txPr>
        <c:crossAx val="370667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73106109963202E-2"/>
          <c:y val="0.10475649005522107"/>
          <c:w val="0.89659040846844495"/>
          <c:h val="0.53950806793699424"/>
        </c:manualLayout>
      </c:layout>
      <c:lineChart>
        <c:grouping val="standard"/>
        <c:varyColors val="0"/>
        <c:ser>
          <c:idx val="0"/>
          <c:order val="0"/>
          <c:tx>
            <c:strRef>
              <c:f>'[būvniecība.xlsx]gada izmaksu indeksi'!$D$4</c:f>
              <c:strCache>
                <c:ptCount val="1"/>
                <c:pt idx="0">
                  <c:v>BŪVNIECĪBA - PAVISAM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'[būvniecība.xlsx]gada izmaksu indeksi'!$E$3:$AE$3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'[būvniecība.xlsx]gada izmaksu indeksi'!$E$4:$AE$4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E6-424F-B3DA-CA72C1411F81}"/>
            </c:ext>
          </c:extLst>
        </c:ser>
        <c:ser>
          <c:idx val="1"/>
          <c:order val="1"/>
          <c:tx>
            <c:strRef>
              <c:f>'[būvniecība.xlsx]gada izmaksu indeksi'!$D$5</c:f>
              <c:strCache>
                <c:ptCount val="1"/>
                <c:pt idx="0">
                  <c:v>BŪVNIECĪBA - PAVISAM</c:v>
                </c:pt>
              </c:strCache>
            </c:strRef>
          </c:tx>
          <c:spPr>
            <a:ln w="44450" cap="rnd">
              <a:solidFill>
                <a:srgbClr val="86BD2D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2.2691188424142018E-2"/>
                  <c:y val="-3.4834437463692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7699037620297521E-2"/>
                  <c:y val="-6.2685320764324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'[būvniecība.xlsx]gada izmaksu indeksi'!$E$3:$AE$3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'[būvniecība.xlsx]gada izmaksu indeksi'!$E$5:$AE$5</c:f>
              <c:numCache>
                <c:formatCode>0.0</c:formatCode>
                <c:ptCount val="19"/>
                <c:pt idx="0">
                  <c:v>-1.9000000000000057</c:v>
                </c:pt>
                <c:pt idx="1">
                  <c:v>-5</c:v>
                </c:pt>
                <c:pt idx="2">
                  <c:v>-4.2000000000000028</c:v>
                </c:pt>
                <c:pt idx="3">
                  <c:v>-1.2999999999999972</c:v>
                </c:pt>
                <c:pt idx="4">
                  <c:v>6.4000000000000057</c:v>
                </c:pt>
                <c:pt idx="5">
                  <c:v>11.400000000000006</c:v>
                </c:pt>
                <c:pt idx="6">
                  <c:v>20.900000000000006</c:v>
                </c:pt>
                <c:pt idx="7">
                  <c:v>26.200000000000003</c:v>
                </c:pt>
                <c:pt idx="8">
                  <c:v>14.400000000000006</c:v>
                </c:pt>
                <c:pt idx="9">
                  <c:v>-10.900000000000006</c:v>
                </c:pt>
                <c:pt idx="10">
                  <c:v>-2.7000000000000028</c:v>
                </c:pt>
                <c:pt idx="11">
                  <c:v>2.0999999999999943</c:v>
                </c:pt>
                <c:pt idx="12">
                  <c:v>6.7999999999999972</c:v>
                </c:pt>
                <c:pt idx="13">
                  <c:v>2.5</c:v>
                </c:pt>
                <c:pt idx="14">
                  <c:v>0.40000000000000568</c:v>
                </c:pt>
                <c:pt idx="15">
                  <c:v>9.9999999999994316E-2</c:v>
                </c:pt>
                <c:pt idx="16">
                  <c:v>-0.5</c:v>
                </c:pt>
                <c:pt idx="17">
                  <c:v>1.9000000000000057</c:v>
                </c:pt>
                <c:pt idx="18">
                  <c:v>4.4000000000000057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E6-424F-B3DA-CA72C1411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458712"/>
        <c:axId val="228455968"/>
      </c:lineChart>
      <c:catAx>
        <c:axId val="228458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lv-LV"/>
          </a:p>
        </c:txPr>
        <c:crossAx val="228455968"/>
        <c:crosses val="autoZero"/>
        <c:auto val="1"/>
        <c:lblAlgn val="ctr"/>
        <c:lblOffset val="100"/>
        <c:noMultiLvlLbl val="0"/>
      </c:catAx>
      <c:valAx>
        <c:axId val="22845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lv-LV"/>
          </a:p>
        </c:txPr>
        <c:crossAx val="22845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0.05111</cdr:x>
      <cdr:y>0.24607</cdr:y>
    </cdr:from>
    <cdr:to>
      <cdr:x>0.08197</cdr:x>
      <cdr:y>0.53676</cdr:y>
    </cdr:to>
    <cdr:sp macro="" textlink="">
      <cdr:nvSpPr>
        <cdr:cNvPr id="2" name="TextBox 2"/>
        <cdr:cNvSpPr txBox="1"/>
      </cdr:nvSpPr>
      <cdr:spPr>
        <a:xfrm xmlns:a="http://schemas.openxmlformats.org/drawingml/2006/main" rot="16200000">
          <a:off x="99571" y="1038537"/>
          <a:ext cx="862717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938213" rtl="0" eaLnBrk="0" fontAlgn="base" hangingPunct="0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1pPr>
          <a:lvl2pPr marL="468313" indent="-11113" algn="l" defTabSz="938213" rtl="0" eaLnBrk="0" fontAlgn="base" hangingPunct="0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2pPr>
          <a:lvl3pPr marL="938213" indent="-23813" algn="l" defTabSz="938213" rtl="0" eaLnBrk="0" fontAlgn="base" hangingPunct="0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3pPr>
          <a:lvl4pPr marL="1408113" indent="-36513" algn="l" defTabSz="938213" rtl="0" eaLnBrk="0" fontAlgn="base" hangingPunct="0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4pPr>
          <a:lvl5pPr marL="1878013" indent="-49213" algn="l" defTabSz="938213" rtl="0" eaLnBrk="0" fontAlgn="base" hangingPunct="0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sz="17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sz="17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sz="17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sz="17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/>
          <a:r>
            <a:rPr lang="lv-LV" sz="1000" b="1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Mljn.EUR</a:t>
          </a:r>
          <a:endParaRPr lang="lv-LV" sz="1000" b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2EC99-BE90-49B6-BB5B-A8BAA39C1949}" type="datetimeFigureOut">
              <a:rPr lang="lv-LV" smtClean="0"/>
              <a:t>22.03.2019.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E31AE-EE4D-43CA-844C-11D1E9A139C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001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1AE-EE4D-43CA-844C-11D1E9A139C9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7915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1AE-EE4D-43CA-844C-11D1E9A139C9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7710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1AE-EE4D-43CA-844C-11D1E9A139C9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938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1AE-EE4D-43CA-844C-11D1E9A139C9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573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1AE-EE4D-43CA-844C-11D1E9A139C9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30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1AE-EE4D-43CA-844C-11D1E9A139C9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725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1AE-EE4D-43CA-844C-11D1E9A139C9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8944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1AE-EE4D-43CA-844C-11D1E9A139C9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214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1AE-EE4D-43CA-844C-11D1E9A139C9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8426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1AE-EE4D-43CA-844C-11D1E9A139C9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8928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1AE-EE4D-43CA-844C-11D1E9A139C9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060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7DB7-30C1-44D7-8F06-7D7EE6F3A096}" type="datetimeFigureOut">
              <a:rPr lang="lv-LV" smtClean="0"/>
              <a:t>22.03.2019.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E56-79A7-4C7E-8338-1956EC33AAE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397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7DB7-30C1-44D7-8F06-7D7EE6F3A096}" type="datetimeFigureOut">
              <a:rPr lang="lv-LV" smtClean="0"/>
              <a:t>22.03.2019.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E56-79A7-4C7E-8338-1956EC33AAE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620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7DB7-30C1-44D7-8F06-7D7EE6F3A096}" type="datetimeFigureOut">
              <a:rPr lang="lv-LV" smtClean="0"/>
              <a:t>22.03.2019.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E56-79A7-4C7E-8338-1956EC33AAE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394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7DB7-30C1-44D7-8F06-7D7EE6F3A096}" type="datetimeFigureOut">
              <a:rPr lang="lv-LV" smtClean="0"/>
              <a:t>22.03.2019.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E56-79A7-4C7E-8338-1956EC33AAE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467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7DB7-30C1-44D7-8F06-7D7EE6F3A096}" type="datetimeFigureOut">
              <a:rPr lang="lv-LV" smtClean="0"/>
              <a:t>22.03.2019.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E56-79A7-4C7E-8338-1956EC33AAE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210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7DB7-30C1-44D7-8F06-7D7EE6F3A096}" type="datetimeFigureOut">
              <a:rPr lang="lv-LV" smtClean="0"/>
              <a:t>22.03.2019.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E56-79A7-4C7E-8338-1956EC33AAE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448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7DB7-30C1-44D7-8F06-7D7EE6F3A096}" type="datetimeFigureOut">
              <a:rPr lang="lv-LV" smtClean="0"/>
              <a:t>22.03.2019.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E56-79A7-4C7E-8338-1956EC33AAE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052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7DB7-30C1-44D7-8F06-7D7EE6F3A096}" type="datetimeFigureOut">
              <a:rPr lang="lv-LV" smtClean="0"/>
              <a:t>22.03.2019.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E56-79A7-4C7E-8338-1956EC33AAE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341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7DB7-30C1-44D7-8F06-7D7EE6F3A096}" type="datetimeFigureOut">
              <a:rPr lang="lv-LV" smtClean="0"/>
              <a:t>22.03.2019.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E56-79A7-4C7E-8338-1956EC33AAE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490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7DB7-30C1-44D7-8F06-7D7EE6F3A096}" type="datetimeFigureOut">
              <a:rPr lang="lv-LV" smtClean="0"/>
              <a:t>22.03.2019.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E56-79A7-4C7E-8338-1956EC33AAE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447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7DB7-30C1-44D7-8F06-7D7EE6F3A096}" type="datetimeFigureOut">
              <a:rPr lang="lv-LV" smtClean="0"/>
              <a:t>22.03.2019.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E56-79A7-4C7E-8338-1956EC33AAE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604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77DB7-30C1-44D7-8F06-7D7EE6F3A096}" type="datetimeFigureOut">
              <a:rPr lang="lv-LV" smtClean="0"/>
              <a:t>22.03.2019.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B5E56-79A7-4C7E-8338-1956EC33AAE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049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960" y="0"/>
            <a:ext cx="2209800" cy="284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29398"/>
            <a:ext cx="12266141" cy="3118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169" y="5324741"/>
            <a:ext cx="4913802" cy="1304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7559" y="3255360"/>
            <a:ext cx="7191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altLang="lv-LV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Rekomendācijas izmaksu ziņā samērīga būvniecības projekta realizācijai</a:t>
            </a:r>
            <a:endParaRPr lang="lv-LV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246870" y="4491303"/>
            <a:ext cx="7772400" cy="833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lv-LV" altLang="lv-LV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Mārtiņš Brencis</a:t>
            </a:r>
          </a:p>
          <a:p>
            <a:pPr algn="ctr"/>
            <a:r>
              <a:rPr lang="lv-LV" altLang="lv-LV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Centrālās finanšu un līgumu aģentūras direktors</a:t>
            </a:r>
          </a:p>
          <a:p>
            <a:pPr algn="ctr"/>
            <a:r>
              <a:rPr lang="lv-LV" altLang="lv-LV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28.03.2019.</a:t>
            </a:r>
          </a:p>
        </p:txBody>
      </p:sp>
    </p:spTree>
    <p:extLst>
      <p:ext uri="{BB962C8B-B14F-4D97-AF65-F5344CB8AC3E}">
        <p14:creationId xmlns:p14="http://schemas.microsoft.com/office/powerpoint/2010/main" val="30626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2520" y="206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3" y="20606"/>
            <a:ext cx="1317024" cy="16218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318878" y="1105999"/>
            <a:ext cx="10159101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lv-LV" altLang="lv-LV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69" y="1794667"/>
            <a:ext cx="5293701" cy="304541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53805" y="1105999"/>
            <a:ext cx="9673750" cy="641313"/>
          </a:xfrm>
        </p:spPr>
        <p:txBody>
          <a:bodyPr>
            <a:noAutofit/>
          </a:bodyPr>
          <a:lstStyle/>
          <a:p>
            <a:r>
              <a:rPr lang="lv-LV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CFLA reģionālās pārstāvniecības</a:t>
            </a:r>
            <a:endParaRPr lang="lv-LV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0213" y="4315637"/>
            <a:ext cx="4301066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Rīga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eistaru iela 10</a:t>
            </a:r>
          </a:p>
          <a:p>
            <a:pPr>
              <a:lnSpc>
                <a:spcPct val="150000"/>
              </a:lnSpc>
            </a:pPr>
            <a:r>
              <a:rPr lang="lv-LV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Cēsis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Jāņa </a:t>
            </a:r>
            <a:r>
              <a:rPr lang="lv-LV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Poruka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iela 8</a:t>
            </a:r>
          </a:p>
          <a:p>
            <a:pPr>
              <a:lnSpc>
                <a:spcPct val="150000"/>
              </a:lnSpc>
            </a:pPr>
            <a:r>
              <a:rPr lang="lv-LV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Rēzekne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18. novembra iela 35</a:t>
            </a:r>
          </a:p>
          <a:p>
            <a:pPr>
              <a:lnSpc>
                <a:spcPct val="150000"/>
              </a:lnSpc>
            </a:pPr>
            <a:r>
              <a:rPr lang="lv-LV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Kuldīga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Liepājas iela 48</a:t>
            </a:r>
          </a:p>
          <a:p>
            <a:pPr>
              <a:lnSpc>
                <a:spcPct val="150000"/>
              </a:lnSpc>
            </a:pPr>
            <a:r>
              <a:rPr lang="lv-LV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Jelgava</a:t>
            </a:r>
            <a:r>
              <a:rPr lang="lv-LV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Pasta iela 43</a:t>
            </a:r>
          </a:p>
          <a:p>
            <a:pPr>
              <a:lnSpc>
                <a:spcPct val="150000"/>
              </a:lnSpc>
            </a:pPr>
            <a:endParaRPr lang="lv-LV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837" y="4404759"/>
            <a:ext cx="393041" cy="4031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172" y="4791396"/>
            <a:ext cx="393041" cy="4031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837" y="5178033"/>
            <a:ext cx="393041" cy="4031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086" y="5548188"/>
            <a:ext cx="393041" cy="4031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216" y="5921445"/>
            <a:ext cx="393041" cy="4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675" y="206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203" y="0"/>
            <a:ext cx="2209800" cy="2847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071" y="6604712"/>
            <a:ext cx="12266141" cy="311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309" y="4518737"/>
            <a:ext cx="8067675" cy="2085975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5201052" y="3118659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altLang="lv-LV" sz="2400" b="1" smtClean="0">
                <a:solidFill>
                  <a:schemeClr val="bg1">
                    <a:lumMod val="50000"/>
                  </a:schemeClr>
                </a:solidFill>
                <a:latin typeface="Verd"/>
              </a:rPr>
              <a:t>Paldies!</a:t>
            </a:r>
            <a:endParaRPr lang="lv-LV" altLang="lv-LV" sz="2400" b="1" dirty="0">
              <a:solidFill>
                <a:schemeClr val="bg1">
                  <a:lumMod val="50000"/>
                </a:schemeClr>
              </a:solidFill>
              <a:latin typeface="Verd"/>
            </a:endParaRPr>
          </a:p>
        </p:txBody>
      </p:sp>
    </p:spTree>
    <p:extLst>
      <p:ext uri="{BB962C8B-B14F-4D97-AF65-F5344CB8AC3E}">
        <p14:creationId xmlns:p14="http://schemas.microsoft.com/office/powerpoint/2010/main" val="18437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675" y="206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3" y="20606"/>
            <a:ext cx="1317024" cy="162189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6786" y="831551"/>
            <a:ext cx="8728473" cy="994172"/>
          </a:xfrm>
        </p:spPr>
        <p:txBody>
          <a:bodyPr>
            <a:noAutofit/>
          </a:bodyPr>
          <a:lstStyle/>
          <a:p>
            <a:r>
              <a:rPr lang="lv-LV" sz="2100" dirty="0">
                <a:solidFill>
                  <a:srgbClr val="002060"/>
                </a:solidFill>
                <a:latin typeface="Verd"/>
              </a:rPr>
              <a:t/>
            </a:r>
            <a:br>
              <a:rPr lang="lv-LV" sz="2100" dirty="0">
                <a:solidFill>
                  <a:srgbClr val="002060"/>
                </a:solidFill>
                <a:latin typeface="Verd"/>
              </a:rPr>
            </a:br>
            <a:r>
              <a:rPr lang="lv-LV" sz="2400" b="1" dirty="0">
                <a:solidFill>
                  <a:srgbClr val="002060"/>
                </a:solidFill>
                <a:latin typeface="Verd"/>
              </a:rPr>
              <a:t>Būvniecība ES fondu projektos: </a:t>
            </a:r>
            <a:r>
              <a:rPr lang="lv-LV" sz="2400" b="1" dirty="0" smtClean="0">
                <a:solidFill>
                  <a:srgbClr val="002060"/>
                </a:solidFill>
                <a:latin typeface="Verd"/>
              </a:rPr>
              <a:t/>
            </a:r>
            <a:br>
              <a:rPr lang="lv-LV" sz="2400" b="1" dirty="0" smtClean="0">
                <a:solidFill>
                  <a:srgbClr val="002060"/>
                </a:solidFill>
                <a:latin typeface="Verd"/>
              </a:rPr>
            </a:br>
            <a:r>
              <a:rPr lang="lv-LV" sz="2400" b="1" dirty="0" smtClean="0">
                <a:solidFill>
                  <a:srgbClr val="002060"/>
                </a:solidFill>
                <a:latin typeface="Verd"/>
              </a:rPr>
              <a:t>plānotā </a:t>
            </a:r>
            <a:r>
              <a:rPr lang="lv-LV" sz="2400" b="1" dirty="0">
                <a:solidFill>
                  <a:srgbClr val="002060"/>
                </a:solidFill>
                <a:latin typeface="Verd"/>
              </a:rPr>
              <a:t>naudas </a:t>
            </a:r>
            <a:r>
              <a:rPr lang="lv-LV" sz="2400" b="1" dirty="0" smtClean="0">
                <a:solidFill>
                  <a:srgbClr val="002060"/>
                </a:solidFill>
                <a:latin typeface="Verd"/>
              </a:rPr>
              <a:t>plūsma </a:t>
            </a:r>
            <a:r>
              <a:rPr lang="lv-LV" sz="2400" b="1" dirty="0">
                <a:solidFill>
                  <a:srgbClr val="002060"/>
                </a:solidFill>
                <a:latin typeface="Verd"/>
              </a:rPr>
              <a:t>sadalījumā pa gadiem </a:t>
            </a:r>
            <a:r>
              <a:rPr lang="lv-LV" sz="2100" b="1" dirty="0">
                <a:solidFill>
                  <a:srgbClr val="002060"/>
                </a:solidFill>
                <a:latin typeface="Verd"/>
              </a:rPr>
              <a:t/>
            </a:r>
            <a:br>
              <a:rPr lang="lv-LV" sz="2100" b="1" dirty="0">
                <a:solidFill>
                  <a:srgbClr val="002060"/>
                </a:solidFill>
                <a:latin typeface="Verd"/>
              </a:rPr>
            </a:br>
            <a:endParaRPr lang="en-US" sz="1500" dirty="0">
              <a:solidFill>
                <a:srgbClr val="002060"/>
              </a:solidFill>
              <a:latin typeface="Ver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78534" y="5808854"/>
            <a:ext cx="17215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Informācija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 CFLA </a:t>
            </a:r>
            <a:r>
              <a:rPr lang="en-US" sz="9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apstiprinātajiem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sz="9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noslēgtajiem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līgumiem</a:t>
            </a:r>
            <a:endParaRPr lang="en-US" sz="9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418" y="1903801"/>
            <a:ext cx="7105925" cy="1639251"/>
          </a:xfrm>
          <a:prstGeom prst="rect">
            <a:avLst/>
          </a:prstGeom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945963"/>
              </p:ext>
            </p:extLst>
          </p:nvPr>
        </p:nvGraphicFramePr>
        <p:xfrm>
          <a:off x="1618967" y="3804356"/>
          <a:ext cx="7978829" cy="296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501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675" y="206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3" y="20606"/>
            <a:ext cx="1317024" cy="162189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6645" y="648325"/>
            <a:ext cx="9352414" cy="994172"/>
          </a:xfrm>
        </p:spPr>
        <p:txBody>
          <a:bodyPr>
            <a:noAutofit/>
          </a:bodyPr>
          <a:lstStyle/>
          <a:p>
            <a:r>
              <a:rPr lang="lv-LV" sz="2100" dirty="0">
                <a:solidFill>
                  <a:srgbClr val="002060"/>
                </a:solidFill>
                <a:latin typeface="Verd"/>
              </a:rPr>
              <a:t/>
            </a:r>
            <a:br>
              <a:rPr lang="lv-LV" sz="2100" dirty="0">
                <a:solidFill>
                  <a:srgbClr val="002060"/>
                </a:solidFill>
                <a:latin typeface="Verd"/>
              </a:rPr>
            </a:br>
            <a:r>
              <a:rPr lang="lv-LV" sz="2400" b="1" dirty="0">
                <a:solidFill>
                  <a:srgbClr val="002060"/>
                </a:solidFill>
                <a:latin typeface="Verd"/>
              </a:rPr>
              <a:t>ES fondi: </a:t>
            </a:r>
            <a:r>
              <a:rPr lang="lv-LV" sz="2400" b="1" dirty="0" smtClean="0">
                <a:solidFill>
                  <a:srgbClr val="002060"/>
                </a:solidFill>
                <a:latin typeface="Verd"/>
              </a:rPr>
              <a:t>būvniecības </a:t>
            </a:r>
            <a:r>
              <a:rPr lang="lv-LV" sz="2400" b="1" dirty="0">
                <a:solidFill>
                  <a:srgbClr val="002060"/>
                </a:solidFill>
                <a:latin typeface="Verd"/>
              </a:rPr>
              <a:t>projektu sadalījums pēc būves veida</a:t>
            </a:r>
            <a:endParaRPr lang="en-US" sz="1500" dirty="0">
              <a:solidFill>
                <a:srgbClr val="002060"/>
              </a:solidFill>
              <a:latin typeface="Verd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809450"/>
              </p:ext>
            </p:extLst>
          </p:nvPr>
        </p:nvGraphicFramePr>
        <p:xfrm>
          <a:off x="1182776" y="1642497"/>
          <a:ext cx="11009224" cy="521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7105077" y="623808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Informācija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 CFLA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apstiprinātiem</a:t>
            </a: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noslēgtiem</a:t>
            </a:r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pabeigtiem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līgumiem</a:t>
            </a:r>
            <a:endParaRPr lang="lv-LV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**Grafiski attēloti dati ar % īpatsvaru lielāku par 1% no kopsummas</a:t>
            </a:r>
          </a:p>
        </p:txBody>
      </p:sp>
      <p:sp>
        <p:nvSpPr>
          <p:cNvPr id="3" name="Rectangle 2"/>
          <p:cNvSpPr/>
          <p:nvPr/>
        </p:nvSpPr>
        <p:spPr>
          <a:xfrm>
            <a:off x="7105077" y="1413848"/>
            <a:ext cx="3025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600" dirty="0">
                <a:solidFill>
                  <a:schemeClr val="bg1">
                    <a:lumMod val="50000"/>
                  </a:schemeClr>
                </a:solidFill>
                <a:latin typeface="Verd"/>
              </a:rPr>
              <a:t>dati uz 31.03.2019., </a:t>
            </a:r>
            <a:r>
              <a:rPr lang="lv-LV" sz="1600" dirty="0" err="1">
                <a:solidFill>
                  <a:schemeClr val="bg1">
                    <a:lumMod val="50000"/>
                  </a:schemeClr>
                </a:solidFill>
                <a:latin typeface="Verd"/>
              </a:rPr>
              <a:t>mljn</a:t>
            </a:r>
            <a:r>
              <a:rPr lang="lv-LV" sz="1600" dirty="0" smtClean="0">
                <a:solidFill>
                  <a:schemeClr val="bg1">
                    <a:lumMod val="50000"/>
                  </a:schemeClr>
                </a:solidFill>
                <a:latin typeface="Verd"/>
              </a:rPr>
              <a:t>. EUR </a:t>
            </a:r>
            <a:endParaRPr lang="lv-LV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675" y="206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3" y="20606"/>
            <a:ext cx="1317024" cy="162189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6786" y="831551"/>
            <a:ext cx="9352414" cy="994172"/>
          </a:xfrm>
        </p:spPr>
        <p:txBody>
          <a:bodyPr>
            <a:noAutofit/>
          </a:bodyPr>
          <a:lstStyle/>
          <a:p>
            <a:r>
              <a:rPr lang="lv-LV" sz="2100" dirty="0">
                <a:solidFill>
                  <a:srgbClr val="002060"/>
                </a:solidFill>
                <a:latin typeface="Verd"/>
              </a:rPr>
              <a:t/>
            </a:r>
            <a:br>
              <a:rPr lang="lv-LV" sz="2100" dirty="0">
                <a:solidFill>
                  <a:srgbClr val="002060"/>
                </a:solidFill>
                <a:latin typeface="Verd"/>
              </a:rPr>
            </a:br>
            <a:r>
              <a:rPr lang="lv-LV" sz="2400" b="1" dirty="0">
                <a:solidFill>
                  <a:srgbClr val="002060"/>
                </a:solidFill>
                <a:latin typeface="Verd"/>
              </a:rPr>
              <a:t>Finansiāli apjomīgākie un nozīmīgākie būvniecības projekti</a:t>
            </a:r>
            <a:endParaRPr lang="en-US" sz="1500" dirty="0">
              <a:solidFill>
                <a:srgbClr val="002060"/>
              </a:solidFill>
              <a:latin typeface="Ver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r="-2238"/>
          <a:stretch/>
        </p:blipFill>
        <p:spPr>
          <a:xfrm>
            <a:off x="2188471" y="1825723"/>
            <a:ext cx="3551575" cy="2319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t="11412" r="27052" b="861"/>
          <a:stretch/>
        </p:blipFill>
        <p:spPr>
          <a:xfrm>
            <a:off x="2188471" y="4271286"/>
            <a:ext cx="2959262" cy="242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"/>
          <a:stretch/>
        </p:blipFill>
        <p:spPr>
          <a:xfrm>
            <a:off x="8286149" y="4258442"/>
            <a:ext cx="3730233" cy="24148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4"/>
          <a:stretch/>
        </p:blipFill>
        <p:spPr>
          <a:xfrm>
            <a:off x="8796006" y="1804693"/>
            <a:ext cx="3220376" cy="23408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9" b="20981"/>
          <a:stretch/>
        </p:blipFill>
        <p:spPr>
          <a:xfrm>
            <a:off x="5757333" y="1804693"/>
            <a:ext cx="2931296" cy="23383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37959" t="5319" r="19402" b="3456"/>
          <a:stretch/>
        </p:blipFill>
        <p:spPr>
          <a:xfrm>
            <a:off x="5238043" y="4258442"/>
            <a:ext cx="2957689" cy="242458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551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675" y="206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3" y="20606"/>
            <a:ext cx="1317024" cy="162189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6786" y="831551"/>
            <a:ext cx="9352414" cy="994172"/>
          </a:xfrm>
        </p:spPr>
        <p:txBody>
          <a:bodyPr>
            <a:noAutofit/>
          </a:bodyPr>
          <a:lstStyle/>
          <a:p>
            <a:r>
              <a:rPr lang="lv-LV" sz="2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sz="2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Izmaksu pieaugums būvniecībā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26786" y="1533335"/>
            <a:ext cx="8009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lv-LV" sz="18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lv-LV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lv-LV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Vidējā alga un alga būvniecības nozarē</a:t>
            </a:r>
            <a:r>
              <a:rPr lang="lv-LV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pieaugums </a:t>
            </a:r>
            <a:r>
              <a:rPr lang="lv-LV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pret iepriekšējo gadu, </a:t>
            </a:r>
            <a:r>
              <a:rPr lang="lv-LV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lv-LV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807690"/>
              </p:ext>
            </p:extLst>
          </p:nvPr>
        </p:nvGraphicFramePr>
        <p:xfrm>
          <a:off x="2112188" y="2263073"/>
          <a:ext cx="7838232" cy="406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/>
          <p:cNvSpPr/>
          <p:nvPr/>
        </p:nvSpPr>
        <p:spPr>
          <a:xfrm>
            <a:off x="9256889" y="5979212"/>
            <a:ext cx="27206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Avots: </a:t>
            </a:r>
            <a:r>
              <a:rPr lang="lv-LV" sz="11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Centrālā statistikas pārvalde</a:t>
            </a:r>
            <a:endParaRPr lang="lv-LV" sz="11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715629"/>
              </p:ext>
            </p:extLst>
          </p:nvPr>
        </p:nvGraphicFramePr>
        <p:xfrm>
          <a:off x="1977672" y="2179468"/>
          <a:ext cx="8058150" cy="455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675" y="206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43" y="20606"/>
            <a:ext cx="1317024" cy="162189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6786" y="831551"/>
            <a:ext cx="9352414" cy="994172"/>
          </a:xfrm>
        </p:spPr>
        <p:txBody>
          <a:bodyPr>
            <a:noAutofit/>
          </a:bodyPr>
          <a:lstStyle/>
          <a:p>
            <a:r>
              <a:rPr lang="lv-LV" sz="2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sz="2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Izmaksu pieaugums būvniecībā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26786" y="1533335"/>
            <a:ext cx="8009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lv-LV" sz="18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lv-LV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lv-LV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Būvniecības izmaksu pārmaiņas pa gadiem, %</a:t>
            </a:r>
          </a:p>
        </p:txBody>
      </p:sp>
      <p:sp>
        <p:nvSpPr>
          <p:cNvPr id="9" name="Rectangle 8"/>
          <p:cNvSpPr/>
          <p:nvPr/>
        </p:nvSpPr>
        <p:spPr>
          <a:xfrm>
            <a:off x="9256889" y="6238856"/>
            <a:ext cx="27206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Avots: </a:t>
            </a:r>
            <a:r>
              <a:rPr lang="lv-LV" sz="11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Centrālā statistikas pārvalde</a:t>
            </a:r>
            <a:endParaRPr lang="lv-LV" sz="11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675" y="206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3" y="20606"/>
            <a:ext cx="1317024" cy="16218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960455" y="1293027"/>
            <a:ext cx="8954119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lv-LV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Izmaksu ziņā samērīgs ES fondu projekts</a:t>
            </a:r>
            <a:endParaRPr lang="lv-LV" sz="2400" b="1" u="sng" dirty="0">
              <a:solidFill>
                <a:srgbClr val="A30A2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1626" y="1822097"/>
            <a:ext cx="913273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Sadārdzinājums ≠ izmaksu pieaugums ES fondu projektos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v-LV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Pieejamais ES fondu finansējums </a:t>
            </a:r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≠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būvdarbu izmaksas</a:t>
            </a:r>
          </a:p>
          <a:p>
            <a:endParaRPr lang="lv-LV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Izmaksu samērības vērtējums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lv-LV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Pret </a:t>
            </a:r>
            <a:r>
              <a:rPr lang="lv-LV" sz="20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plānotajām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būvniecības izmaksām projektā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lv-LV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Pret </a:t>
            </a:r>
            <a:r>
              <a:rPr lang="lv-LV" sz="20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plānotajiem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projekta rezultātiem – ko un cik daudz būvējam?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lv-LV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Pret finansējuma </a:t>
            </a:r>
            <a:r>
              <a:rPr lang="lv-LV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aņēmēja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finansiālajām iespējām </a:t>
            </a:r>
            <a:r>
              <a:rPr lang="lv-LV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ierobežojumiem – IIA kā instruments</a:t>
            </a:r>
            <a:endParaRPr lang="lv-LV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318" y="2009422"/>
            <a:ext cx="506307" cy="519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318" y="2538492"/>
            <a:ext cx="506307" cy="5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675" y="206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3" y="20606"/>
            <a:ext cx="1317024" cy="16218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960455" y="1201172"/>
            <a:ext cx="8954119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lv-LV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Izmaksu ziņā samērīgs ES fondu projekts</a:t>
            </a:r>
            <a:endParaRPr lang="lv-LV" sz="2400" b="1" u="sng" dirty="0">
              <a:solidFill>
                <a:srgbClr val="A30A2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317" y="1642497"/>
            <a:ext cx="506307" cy="519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317" y="3578697"/>
            <a:ext cx="506307" cy="519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1624" y="1782939"/>
            <a:ext cx="1057949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Izmaksu pieauguma iemesli (pret plānoto projektā):</a:t>
            </a:r>
            <a:endParaRPr lang="lv-LV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4063" lvl="1" indent="-285750">
              <a:buFont typeface="Wingdings" panose="05000000000000000000" pitchFamily="2" charset="2"/>
              <a:buChar char="§"/>
            </a:pPr>
            <a:r>
              <a:rPr lang="lv-LV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Zema projekta gatavības pakāpe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4063" lvl="1" indent="-285750">
              <a:buFont typeface="Wingdings" panose="05000000000000000000" pitchFamily="2" charset="2"/>
              <a:buChar char="§"/>
            </a:pPr>
            <a:r>
              <a:rPr lang="lv-LV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Ierobežots ES fondu finansējuma piešķīruma apjoms – SAM noteikumi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4063" lvl="1" indent="-285750">
              <a:buFont typeface="Wingdings" panose="05000000000000000000" pitchFamily="2" charset="2"/>
              <a:buChar char="§"/>
            </a:pPr>
            <a:r>
              <a:rPr lang="lv-LV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FS vēlmju nesamērība pret pieejamo finansējumu -  piem. skolas, slimnīcas</a:t>
            </a:r>
          </a:p>
          <a:p>
            <a:pPr marL="754063" lvl="1" indent="-285750"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Būvniecības sektors  aktīvi iznāk no ēnu </a:t>
            </a:r>
            <a:r>
              <a:rPr lang="lv-LV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ekonomikas</a:t>
            </a:r>
          </a:p>
          <a:p>
            <a:pPr marL="754063" lvl="1" indent="-285750">
              <a:buFont typeface="Wingdings" panose="05000000000000000000" pitchFamily="2" charset="2"/>
              <a:buChar char="ü"/>
            </a:pPr>
            <a:endParaRPr lang="lv-LV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Izmaksu pieauguma iemesli (iepirkuma rezultātā):</a:t>
            </a:r>
          </a:p>
          <a:p>
            <a:pPr marL="754063" lvl="1" indent="-285750">
              <a:buFont typeface="Wingdings" panose="05000000000000000000" pitchFamily="2" charset="2"/>
              <a:buChar char="§"/>
            </a:pPr>
            <a:r>
              <a:rPr lang="lv-LV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Zemas kvalitātes tehniskie projekti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4063" lvl="1" indent="-285750">
              <a:buFont typeface="Wingdings" panose="05000000000000000000" pitchFamily="2" charset="2"/>
              <a:buChar char="§"/>
            </a:pPr>
            <a:r>
              <a:rPr lang="lv-LV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Nepietiekoša pretendentu konkurence (tai skaitā, ierobežotas kvalifikācijas prasības)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4063" lvl="1" indent="-285750">
              <a:buFont typeface="Wingdings" panose="05000000000000000000" pitchFamily="2" charset="2"/>
              <a:buChar char="§"/>
            </a:pPr>
            <a:r>
              <a:rPr lang="lv-LV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Fondu ierobežojošie projektu termiņi  </a:t>
            </a:r>
          </a:p>
          <a:p>
            <a:pPr marL="754063" lvl="1" indent="-285750">
              <a:buFont typeface="Wingdings" panose="05000000000000000000" pitchFamily="2" charset="2"/>
              <a:buChar char="§"/>
            </a:pPr>
            <a:endParaRPr lang="lv-LV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4063" lvl="1" indent="-285750">
              <a:buFont typeface="Wingdings" panose="05000000000000000000" pitchFamily="2" charset="2"/>
              <a:buChar char="§"/>
            </a:pPr>
            <a:r>
              <a:rPr lang="lv-LV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Noteiktās jomas specifika - ēku būvniecība, </a:t>
            </a:r>
            <a:r>
              <a:rPr lang="lv-LV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t.sk. </a:t>
            </a:r>
            <a:r>
              <a:rPr lang="lv-LV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siltināšana</a:t>
            </a:r>
          </a:p>
          <a:p>
            <a:pPr marL="754063" lvl="1" indent="-285750">
              <a:buFont typeface="Wingdings" panose="05000000000000000000" pitchFamily="2" charset="2"/>
              <a:buChar char="§"/>
            </a:pPr>
            <a:endParaRPr lang="lv-LV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4063" lvl="1" indent="-285750">
              <a:buFont typeface="Wingdings" panose="05000000000000000000" pitchFamily="2" charset="2"/>
              <a:buChar char="§"/>
            </a:pPr>
            <a:r>
              <a:rPr lang="lv-LV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Atsevišķas pazīmes par aizliegtām vienošanām būvnieku vidū + pasūtītājs</a:t>
            </a:r>
            <a:endParaRPr lang="lv-LV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675" y="206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3" y="20606"/>
            <a:ext cx="1317024" cy="16218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618967" y="1026977"/>
            <a:ext cx="10159101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Rekomendācijas izmaksu samērīga projekta realizācijai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318" y="1642497"/>
            <a:ext cx="506307" cy="519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1625" y="1782939"/>
            <a:ext cx="9189175" cy="361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Būvniecības tirgus dalībniekiem būtu jāreaģē, ja iepirkumā: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endParaRPr lang="lv-LV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Nepamatoti īss līguma izpildes termiņš (neatbilst darbu apjomam un tehnoloģijām)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Pārāk augstas kvalifikācijas prasības pretendentam un speciālistiem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Nesamērīgas nodrošinājumu/ garantiju prasības, kas netiek izmantotas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Formāla zemākās cenas piedāvājuma noraidīšana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endParaRPr lang="lv-LV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endParaRPr lang="lv-LV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6DBDC6B1CCC42B41E74AA352C4FFD" ma:contentTypeVersion="8" ma:contentTypeDescription="Create a new document." ma:contentTypeScope="" ma:versionID="cbcc9dad57446bdb6a9bee3aa1352c3d">
  <xsd:schema xmlns:xsd="http://www.w3.org/2001/XMLSchema" xmlns:xs="http://www.w3.org/2001/XMLSchema" xmlns:p="http://schemas.microsoft.com/office/2006/metadata/properties" xmlns:ns2="b3057933-4081-480e-9a83-5555dccee947" xmlns:ns3="06833f44-7947-476f-a6fe-035a1cdcb744" targetNamespace="http://schemas.microsoft.com/office/2006/metadata/properties" ma:root="true" ma:fieldsID="1d572ca707ab07e8eeebef272319c096" ns2:_="" ns3:_="">
    <xsd:import namespace="b3057933-4081-480e-9a83-5555dccee947"/>
    <xsd:import namespace="06833f44-7947-476f-a6fe-035a1cdcb7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57933-4081-480e-9a83-5555dc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33f44-7947-476f-a6fe-035a1cdcb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1A828E-F989-41EB-8D2D-A5B6FEC09F33}"/>
</file>

<file path=customXml/itemProps2.xml><?xml version="1.0" encoding="utf-8"?>
<ds:datastoreItem xmlns:ds="http://schemas.openxmlformats.org/officeDocument/2006/customXml" ds:itemID="{8FFCA0BC-3C19-4B22-9BFE-32FD397B8802}"/>
</file>

<file path=customXml/itemProps3.xml><?xml version="1.0" encoding="utf-8"?>
<ds:datastoreItem xmlns:ds="http://schemas.openxmlformats.org/officeDocument/2006/customXml" ds:itemID="{086C34A2-3501-4016-A0B9-BF7F0AACD9A8}"/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315</Words>
  <Application>Microsoft Office PowerPoint</Application>
  <PresentationFormat>Widescreen</PresentationFormat>
  <Paragraphs>133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</vt:lpstr>
      <vt:lpstr>Verdana</vt:lpstr>
      <vt:lpstr>Wingdings</vt:lpstr>
      <vt:lpstr>Office Theme</vt:lpstr>
      <vt:lpstr>PowerPoint Presentation</vt:lpstr>
      <vt:lpstr> Būvniecība ES fondu projektos:  plānotā naudas plūsma sadalījumā pa gadiem  </vt:lpstr>
      <vt:lpstr> ES fondi: būvniecības projektu sadalījums pēc būves veida</vt:lpstr>
      <vt:lpstr> Finansiāli apjomīgākie un nozīmīgākie būvniecības projekti</vt:lpstr>
      <vt:lpstr> Izmaksu pieaugums būvniecībā</vt:lpstr>
      <vt:lpstr> Izmaksu pieaugums būvniecībā</vt:lpstr>
      <vt:lpstr>PowerPoint Presentation</vt:lpstr>
      <vt:lpstr>PowerPoint Presentation</vt:lpstr>
      <vt:lpstr>PowerPoint Presentation</vt:lpstr>
      <vt:lpstr>CFLA reģionālās pārstāvniecības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Ieva Luste</dc:creator>
  <cp:lastModifiedBy>Ieva Luste</cp:lastModifiedBy>
  <cp:revision>34</cp:revision>
  <dcterms:created xsi:type="dcterms:W3CDTF">2017-11-06T08:22:07Z</dcterms:created>
  <dcterms:modified xsi:type="dcterms:W3CDTF">2019-03-22T09:37:19Z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0x010100D6D6DBDC6B1CCC42B41E74AA352C4FFD</vt:lpwstr>
  </property>
</Properties>
</file>