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3" r:id="rId5"/>
    <p:sldId id="285" r:id="rId6"/>
    <p:sldId id="308" r:id="rId7"/>
    <p:sldId id="307" r:id="rId8"/>
    <p:sldId id="313" r:id="rId9"/>
    <p:sldId id="309" r:id="rId10"/>
    <p:sldId id="310" r:id="rId11"/>
    <p:sldId id="311" r:id="rId12"/>
    <p:sldId id="312" r:id="rId13"/>
    <p:sldId id="298" r:id="rId14"/>
    <p:sldId id="296" r:id="rId15"/>
    <p:sldId id="297" r:id="rId16"/>
    <p:sldId id="299" r:id="rId17"/>
    <p:sldId id="302" r:id="rId18"/>
    <p:sldId id="305" r:id="rId19"/>
    <p:sldId id="306" r:id="rId20"/>
    <p:sldId id="284" r:id="rId21"/>
  </p:sldIdLst>
  <p:sldSz cx="12192000" cy="6858000"/>
  <p:notesSz cx="6797675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Sture" initials="SS" lastIdx="2" clrIdx="0">
    <p:extLst>
      <p:ext uri="{19B8F6BF-5375-455C-9EA6-DF929625EA0E}">
        <p15:presenceInfo xmlns:p15="http://schemas.microsoft.com/office/powerpoint/2012/main" userId="Sana Sture" providerId="None"/>
      </p:ext>
    </p:extLst>
  </p:cmAuthor>
  <p:cmAuthor id="2" name="Una Grenevica" initials="UG" lastIdx="1" clrIdx="1">
    <p:extLst>
      <p:ext uri="{19B8F6BF-5375-455C-9EA6-DF929625EA0E}">
        <p15:presenceInfo xmlns:p15="http://schemas.microsoft.com/office/powerpoint/2012/main" userId="Una Grenev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1CC"/>
    <a:srgbClr val="6B171C"/>
    <a:srgbClr val="A51C36"/>
    <a:srgbClr val="545454"/>
    <a:srgbClr val="E1E1E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e Ugaine" userId="6d5e2eb5-13c3-4d57-b499-2417a270f5b0" providerId="ADAL" clId="{EDB21060-E878-4CB4-9155-7D77C0AD8BCA}"/>
    <pc:docChg chg="custSel">
      <pc:chgData name="Anete Ugaine" userId="6d5e2eb5-13c3-4d57-b499-2417a270f5b0" providerId="ADAL" clId="{EDB21060-E878-4CB4-9155-7D77C0AD8BCA}" dt="2019-03-28T15:36:54.645" v="0" actId="1592"/>
      <pc:docMkLst>
        <pc:docMk/>
      </pc:docMkLst>
      <pc:sldChg chg="delCm">
        <pc:chgData name="Anete Ugaine" userId="6d5e2eb5-13c3-4d57-b499-2417a270f5b0" providerId="ADAL" clId="{EDB21060-E878-4CB4-9155-7D77C0AD8BCA}" dt="2019-03-28T15:36:54.645" v="0" actId="1592"/>
        <pc:sldMkLst>
          <pc:docMk/>
          <pc:sldMk cId="2155455876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4654A-603D-4A5B-B305-FEF205FF3A77}" type="datetimeFigureOut">
              <a:rPr lang="lv-LV" smtClean="0"/>
              <a:t>28.03.2019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31D80-78AD-40E3-A7E2-47C48642BA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44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B45F0-B891-4350-9668-2A28A312F40A}" type="datetimeFigureOut">
              <a:rPr lang="lv-LV" smtClean="0"/>
              <a:t>28.03.2019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EE0F0-3517-4F99-8ADA-D4D3A0E1EC7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862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420017"/>
            <a:ext cx="9144000" cy="2387598"/>
          </a:xfrm>
        </p:spPr>
        <p:txBody>
          <a:bodyPr anchor="b" anchorCtr="1"/>
          <a:lstStyle>
            <a:lvl1pPr algn="ctr">
              <a:defRPr lang="lv-LV" sz="6000" b="1">
                <a:solidFill>
                  <a:srgbClr val="FFFFFF"/>
                </a:solidFill>
              </a:defRPr>
            </a:lvl1pPr>
          </a:lstStyle>
          <a:p>
            <a:pPr lvl="0"/>
            <a:endParaRPr lang="lv-LV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4524378"/>
            <a:ext cx="9144000" cy="1655758"/>
          </a:xfrm>
        </p:spPr>
        <p:txBody>
          <a:bodyPr anchorCtr="1"/>
          <a:lstStyle>
            <a:lvl1pPr marL="0" indent="0" algn="ctr">
              <a:buNone/>
              <a:defRPr lang="lv-LV" sz="2400"/>
            </a:lvl1pPr>
          </a:lstStyle>
          <a:p>
            <a:pPr lvl="0"/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E246D6-29A3-4889-988B-34CA5C799F0D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476BB1-43C7-444C-9544-BF9FC51B02C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56121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FA2D54-765B-41A6-AB09-27F4A900580C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30480-A0DC-4FDE-BB79-3592D2C08211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93812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666387"/>
            <a:ext cx="10515600" cy="2852735"/>
          </a:xfrm>
        </p:spPr>
        <p:txBody>
          <a:bodyPr anchor="b" anchorCtr="1"/>
          <a:lstStyle>
            <a:lvl1pPr algn="ctr">
              <a:defRPr lang="lv-LV"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lv-LV"/>
              <a:t>Paldies!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2C3DF5-4A47-4ED4-ABD3-36BC727DF734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335232-CD78-436C-BE45-10799DED15E7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63827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F6BC6-212E-49FC-8764-62F4EAB546CA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811361-61A6-488F-AFA8-B0C1F1AE5BBD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320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C6B095-DAA7-41F2-9B18-7570B6E99AE4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108E9B-35BB-4068-9AD6-CC93A23AE13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769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EE327-11D4-425D-8BCF-5830D000770B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D304E0-86A4-4AD7-94A0-0D0501B1576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14520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B091D-6464-437E-9BBE-6D771CE7403F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0CB5E-7B66-401E-8212-ABD892D7EA0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039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Palatino Linotype"/>
              </a:defRPr>
            </a:lvl1pPr>
          </a:lstStyle>
          <a:p>
            <a:pPr lvl="0"/>
            <a:fld id="{C1E2136E-6047-481E-B636-0A4D4DD0D05B}" type="datetime1">
              <a:rPr lang="lv-LV"/>
              <a:pPr lvl="0"/>
              <a:t>28.03.2019</a:t>
            </a:fld>
            <a:endParaRPr lang="lv-LV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Palatino Linotype"/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Palatino Linotype"/>
              </a:defRPr>
            </a:lvl1pPr>
          </a:lstStyle>
          <a:p>
            <a:pPr lvl="0"/>
            <a:fld id="{D50DD3D7-AB74-4931-8416-FE0F14CB6A89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entury Gothic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Palatino Linotype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Palatino Linotype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Palatino Linotype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Palatino Linotype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Palatino Linotyp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/>
          <p:cNvSpPr>
            <a:spLocks noGrp="1"/>
          </p:cNvSpPr>
          <p:nvPr>
            <p:ph type="ctrTitle"/>
          </p:nvPr>
        </p:nvSpPr>
        <p:spPr>
          <a:xfrm>
            <a:off x="739783" y="1755633"/>
            <a:ext cx="10898781" cy="2387598"/>
          </a:xfrm>
        </p:spPr>
        <p:txBody>
          <a:bodyPr>
            <a:normAutofit/>
          </a:bodyPr>
          <a:lstStyle/>
          <a:p>
            <a:r>
              <a:rPr lang="lv-LV" altLang="lv-LV" sz="4400" dirty="0">
                <a:latin typeface="Century Gothic" panose="020B0502020202020204" pitchFamily="34" charset="0"/>
                <a:cs typeface="Arial" panose="020B0604020202020204" pitchFamily="34" charset="0"/>
              </a:rPr>
              <a:t>Pārskats par būvniecības izmaksu izmaiņām Eiropā un Latvijā</a:t>
            </a:r>
            <a:br>
              <a:rPr lang="lv-LV" altLang="lv-LV" sz="4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lv-LV" altLang="lv-LV" sz="4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lv-LV" altLang="lv-LV" sz="2200" dirty="0">
                <a:latin typeface="Century Gothic" panose="020B0502020202020204" pitchFamily="34" charset="0"/>
                <a:cs typeface="Arial" panose="020B0604020202020204" pitchFamily="34" charset="0"/>
              </a:rPr>
              <a:t>Konference «Būvniecības izmaksas: prakse un rekomendācijas»</a:t>
            </a:r>
            <a:endParaRPr lang="lv-LV" sz="2200" dirty="0">
              <a:latin typeface="Century Gothic" panose="020B0502020202020204" pitchFamily="34" charset="0"/>
            </a:endParaRPr>
          </a:p>
        </p:txBody>
      </p:sp>
      <p:sp>
        <p:nvSpPr>
          <p:cNvPr id="8" name="Apakšvirsraksts 7"/>
          <p:cNvSpPr>
            <a:spLocks noGrp="1"/>
          </p:cNvSpPr>
          <p:nvPr>
            <p:ph type="subTitle" idx="1"/>
          </p:nvPr>
        </p:nvSpPr>
        <p:spPr>
          <a:xfrm>
            <a:off x="1547449" y="4806462"/>
            <a:ext cx="9144000" cy="1271404"/>
          </a:xfrm>
        </p:spPr>
        <p:txBody>
          <a:bodyPr>
            <a:normAutofit/>
          </a:bodyPr>
          <a:lstStyle/>
          <a:p>
            <a:r>
              <a:rPr lang="lv-LV" altLang="lv-LV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Jānis Hermanis</a:t>
            </a:r>
          </a:p>
          <a:p>
            <a:r>
              <a:rPr lang="lv-LV" altLang="lv-LV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Latvijas Darba devēju konfederācijas finanšu un nodokļu eksperts</a:t>
            </a:r>
          </a:p>
          <a:p>
            <a:r>
              <a:rPr lang="lv-LV" altLang="lv-LV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2019.gada 28.marts</a:t>
            </a:r>
          </a:p>
        </p:txBody>
      </p:sp>
    </p:spTree>
    <p:extLst>
      <p:ext uri="{BB962C8B-B14F-4D97-AF65-F5344CB8AC3E}">
        <p14:creationId xmlns:p14="http://schemas.microsoft.com/office/powerpoint/2010/main" val="215545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>
                <a:latin typeface="Century Gothic" panose="020B0502020202020204" pitchFamily="34" charset="0"/>
              </a:rPr>
              <a:t>CSP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AC5C835F-35ED-4727-9FDE-A9CE4A47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01" y="432572"/>
            <a:ext cx="9217951" cy="5627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7223" y="3768918"/>
            <a:ext cx="244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Latvijā būvniecības materiālu izmaksas šobrīd aug visu resursu grupās.</a:t>
            </a:r>
          </a:p>
        </p:txBody>
      </p:sp>
      <p:sp>
        <p:nvSpPr>
          <p:cNvPr id="6" name="Right Arrow 5"/>
          <p:cNvSpPr/>
          <p:nvPr/>
        </p:nvSpPr>
        <p:spPr>
          <a:xfrm rot="20259565">
            <a:off x="8009670" y="1091599"/>
            <a:ext cx="1567274" cy="429483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53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7A62502-3684-496C-8714-411FDD26CF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238897"/>
            <a:ext cx="9127524" cy="6021860"/>
          </a:xfrm>
          <a:prstGeom prst="rect">
            <a:avLst/>
          </a:prstGeom>
        </p:spPr>
      </p:pic>
      <p:sp>
        <p:nvSpPr>
          <p:cNvPr id="5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 txBox="1">
            <a:spLocks/>
          </p:cNvSpPr>
          <p:nvPr/>
        </p:nvSpPr>
        <p:spPr>
          <a:xfrm>
            <a:off x="7765366" y="6396222"/>
            <a:ext cx="2870984" cy="409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Palatino Linotype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lv-LV" sz="1400" b="1">
                <a:latin typeface="Century Gothic" panose="020B0502020202020204" pitchFamily="34" charset="0"/>
              </a:rPr>
              <a:t>Avots: </a:t>
            </a:r>
            <a:r>
              <a:rPr lang="lv-LV" sz="1400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9273" y="1709530"/>
            <a:ext cx="2394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ES pastāv brīva darbaspēka kustība. Būvniecības nozarē strādājošajiem ir liels vilinājums doties darbā uz citām valstīm.</a:t>
            </a:r>
          </a:p>
        </p:txBody>
      </p:sp>
    </p:spTree>
    <p:extLst>
      <p:ext uri="{BB962C8B-B14F-4D97-AF65-F5344CB8AC3E}">
        <p14:creationId xmlns:p14="http://schemas.microsoft.com/office/powerpoint/2010/main" val="404831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>
                <a:latin typeface="Century Gothic" panose="020B0502020202020204" pitchFamily="34" charset="0"/>
              </a:rPr>
              <a:t>CSP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3" y="174142"/>
            <a:ext cx="9374388" cy="6091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0591" y="1733384"/>
            <a:ext cx="2283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Būvniecība – nozare ar izteiktu sezonalitāti un ietekmi uz kopējo darba tirgu. Tās svārstības veicina gan emigrāciju, gan imigrāciju.</a:t>
            </a:r>
          </a:p>
        </p:txBody>
      </p:sp>
    </p:spTree>
    <p:extLst>
      <p:ext uri="{BB962C8B-B14F-4D97-AF65-F5344CB8AC3E}">
        <p14:creationId xmlns:p14="http://schemas.microsoft.com/office/powerpoint/2010/main" val="428826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>
                <a:latin typeface="Century Gothic" panose="020B0502020202020204" pitchFamily="34" charset="0"/>
              </a:rPr>
              <a:t>VID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3EE48-19D5-4432-A1C3-8620632E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7" y="661481"/>
            <a:ext cx="9469095" cy="5603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7812" y="4619708"/>
            <a:ext cx="228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Orientējošie VSAOI un IIN zaudējumi no nedeklarētajām algām ir ~60 milj. EUR /gadā</a:t>
            </a:r>
          </a:p>
        </p:txBody>
      </p:sp>
    </p:spTree>
    <p:extLst>
      <p:ext uri="{BB962C8B-B14F-4D97-AF65-F5344CB8AC3E}">
        <p14:creationId xmlns:p14="http://schemas.microsoft.com/office/powerpoint/2010/main" val="23120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>
                <a:latin typeface="Century Gothic" panose="020B0502020202020204" pitchFamily="34" charset="0"/>
              </a:rPr>
              <a:t>VID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AA0F25A-C8E0-4CF5-A594-84BC8E4C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30" y="303242"/>
            <a:ext cx="9467686" cy="5925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7812" y="4619708"/>
            <a:ext cx="228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Nedeklarēto algu īpatsvars nozares iekšienē atšķiras</a:t>
            </a:r>
          </a:p>
        </p:txBody>
      </p:sp>
    </p:spTree>
    <p:extLst>
      <p:ext uri="{BB962C8B-B14F-4D97-AF65-F5344CB8AC3E}">
        <p14:creationId xmlns:p14="http://schemas.microsoft.com/office/powerpoint/2010/main" val="294583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>
                <a:latin typeface="Century Gothic" panose="020B0502020202020204" pitchFamily="34" charset="0"/>
              </a:rPr>
              <a:t>CSP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87" y="204077"/>
            <a:ext cx="7817043" cy="62802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768429" y="4532243"/>
            <a:ext cx="230587" cy="1733385"/>
          </a:xfrm>
          <a:prstGeom prst="rightBrace">
            <a:avLst>
              <a:gd name="adj1" fmla="val 428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8004318" y="5075769"/>
            <a:ext cx="194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24,3 tūkstoši pelna līdz 700 EUR/</a:t>
            </a:r>
            <a:r>
              <a:rPr lang="lv-LV" dirty="0" err="1"/>
              <a:t>mēn</a:t>
            </a:r>
            <a:r>
              <a:rPr lang="lv-LV" dirty="0"/>
              <a:t>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9829142" y="3792773"/>
            <a:ext cx="230587" cy="2472856"/>
          </a:xfrm>
          <a:prstGeom prst="rightBrace">
            <a:avLst>
              <a:gd name="adj1" fmla="val 428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10055750" y="4635610"/>
            <a:ext cx="205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35,6 tūkstoši pelna līdz 1000 EUR/</a:t>
            </a:r>
            <a:r>
              <a:rPr lang="lv-LV" dirty="0" err="1"/>
              <a:t>mēn</a:t>
            </a:r>
            <a:r>
              <a:rPr lang="lv-LV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4461" y="1379532"/>
            <a:ext cx="329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Nosakot minimālo mēneša algu būvniecības nozarē 780€ līmenī, potenciālie ieguvēji varētu būt ~30 tūkstoši nozarē strādājošo</a:t>
            </a:r>
          </a:p>
        </p:txBody>
      </p:sp>
    </p:spTree>
    <p:extLst>
      <p:ext uri="{BB962C8B-B14F-4D97-AF65-F5344CB8AC3E}">
        <p14:creationId xmlns:p14="http://schemas.microsoft.com/office/powerpoint/2010/main" val="177882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6438" y="1322753"/>
            <a:ext cx="95442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Būvniecības nozare lielā mērā saistīta ar kopējām tendencēm ekonomikā (pieprasījums no citām nozarēm, darbinieku pieejamība u.c.).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Būvniecības izmaksas pakāpeniski palielinās (izņemot krīzes / ilgstošas stagnācijas periodus). Šobrīd tās pieaug gandrīz visās ES valstīs.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Latvijā būvniecības nozare piedzīvojusi straujus kāpumus un kritumus. No tiem būtu nepieciešams izvairīties, plānojot pēc iespējas vienmērīgu attīstību.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Latvijā ir viens no straujākajiem būvniecības izmaksu pieaugumiem. Galvenie iemesli: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konkurence par darbiniekiem ar citām Eiropas valstīm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cīņa ar ēnu ekonomiku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dirty="0"/>
              <a:t>virzība uz ilgtspēju - darbinieku sociālās garantijas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2206" y="298360"/>
            <a:ext cx="766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/>
              <a:t>Secinājumi</a:t>
            </a:r>
          </a:p>
        </p:txBody>
      </p:sp>
    </p:spTree>
    <p:extLst>
      <p:ext uri="{BB962C8B-B14F-4D97-AF65-F5344CB8AC3E}">
        <p14:creationId xmlns:p14="http://schemas.microsoft.com/office/powerpoint/2010/main" val="246036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2" y="1672046"/>
            <a:ext cx="10515600" cy="1402939"/>
          </a:xfrm>
        </p:spPr>
        <p:txBody>
          <a:bodyPr/>
          <a:lstStyle/>
          <a:p>
            <a:r>
              <a:rPr lang="lv-LV" dirty="0"/>
              <a:t>Paldies!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3031" y="4075612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  <a:latin typeface="Century Gothic" panose="020B0502020202020204" pitchFamily="34" charset="0"/>
              </a:rPr>
              <a:t>www.lddk.lv</a:t>
            </a:r>
          </a:p>
          <a:p>
            <a:pPr algn="ctr"/>
            <a:r>
              <a:rPr lang="lv-LV" dirty="0">
                <a:solidFill>
                  <a:schemeClr val="bg1"/>
                </a:solidFill>
                <a:latin typeface="Century Gothic" panose="020B0502020202020204" pitchFamily="34" charset="0"/>
              </a:rPr>
              <a:t>lddk@lddk.lv</a:t>
            </a:r>
          </a:p>
        </p:txBody>
      </p:sp>
    </p:spTree>
    <p:extLst>
      <p:ext uri="{BB962C8B-B14F-4D97-AF65-F5344CB8AC3E}">
        <p14:creationId xmlns:p14="http://schemas.microsoft.com/office/powerpoint/2010/main" val="23653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6494E2EA-77AB-43D3-A6FA-EDFD9CA7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9" y="146150"/>
            <a:ext cx="9479102" cy="6201456"/>
          </a:xfrm>
          <a:prstGeom prst="rect">
            <a:avLst/>
          </a:prstGeom>
        </p:spPr>
      </p:pic>
      <p:sp>
        <p:nvSpPr>
          <p:cNvPr id="9" name="Satura vietturis 2">
            <a:extLst>
              <a:ext uri="{FF2B5EF4-FFF2-40B4-BE49-F238E27FC236}">
                <a16:creationId xmlns:a16="http://schemas.microsoft.com/office/drawing/2014/main" id="{7F17ACE9-E253-49A2-BC39-58F1806C8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0591" y="1733384"/>
            <a:ext cx="228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Būvniecība – ekonomikas spogulis.</a:t>
            </a:r>
          </a:p>
        </p:txBody>
      </p:sp>
    </p:spTree>
    <p:extLst>
      <p:ext uri="{BB962C8B-B14F-4D97-AF65-F5344CB8AC3E}">
        <p14:creationId xmlns:p14="http://schemas.microsoft.com/office/powerpoint/2010/main" val="81377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5" y="139490"/>
            <a:ext cx="9680928" cy="6181797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0591" y="1733384"/>
            <a:ext cx="2283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Latvijā gan ekonomika, gan būvniecība piedzīvo daudz plašākas svārstības, kā arī lielākā mērā izjūt ES fondu ietekmi.</a:t>
            </a:r>
          </a:p>
        </p:txBody>
      </p:sp>
    </p:spTree>
    <p:extLst>
      <p:ext uri="{BB962C8B-B14F-4D97-AF65-F5344CB8AC3E}">
        <p14:creationId xmlns:p14="http://schemas.microsoft.com/office/powerpoint/2010/main" val="49613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7" y="357269"/>
            <a:ext cx="9867283" cy="5932212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00591" y="1733384"/>
            <a:ext cx="228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Ekonomika šobrīd aug visās ES valstīs.</a:t>
            </a:r>
          </a:p>
        </p:txBody>
      </p:sp>
      <p:sp>
        <p:nvSpPr>
          <p:cNvPr id="7" name="Right Arrow 6"/>
          <p:cNvSpPr/>
          <p:nvPr/>
        </p:nvSpPr>
        <p:spPr>
          <a:xfrm rot="20735265">
            <a:off x="5687869" y="4874955"/>
            <a:ext cx="2067339" cy="469127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99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" y="95416"/>
            <a:ext cx="10165666" cy="6167431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7956" y="5247861"/>
            <a:ext cx="245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Arī būvniecība šobrīd aug lielākajā daļā ES valstu.</a:t>
            </a:r>
          </a:p>
        </p:txBody>
      </p:sp>
      <p:sp>
        <p:nvSpPr>
          <p:cNvPr id="6" name="Right Arrow 5"/>
          <p:cNvSpPr/>
          <p:nvPr/>
        </p:nvSpPr>
        <p:spPr>
          <a:xfrm rot="20538183">
            <a:off x="4962595" y="4789215"/>
            <a:ext cx="2977786" cy="670002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32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955"/>
            <a:ext cx="10155403" cy="6062267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4932" y="4071068"/>
            <a:ext cx="244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Būvniecības izmaksas aug lielākajā daļā valstu, izņemot Grieķiju.</a:t>
            </a:r>
          </a:p>
        </p:txBody>
      </p:sp>
      <p:sp>
        <p:nvSpPr>
          <p:cNvPr id="6" name="Right Arrow 5"/>
          <p:cNvSpPr/>
          <p:nvPr/>
        </p:nvSpPr>
        <p:spPr>
          <a:xfrm rot="20232527">
            <a:off x="5904685" y="3219838"/>
            <a:ext cx="2067339" cy="469127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42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" y="282726"/>
            <a:ext cx="10294924" cy="6113496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4932" y="4929809"/>
            <a:ext cx="244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Būvniecības materiālu izmaksas aug lielākajā daļā valstu, izņemot Grieķiju.</a:t>
            </a:r>
          </a:p>
        </p:txBody>
      </p:sp>
      <p:sp>
        <p:nvSpPr>
          <p:cNvPr id="6" name="Right Arrow 5"/>
          <p:cNvSpPr/>
          <p:nvPr/>
        </p:nvSpPr>
        <p:spPr>
          <a:xfrm rot="20232527">
            <a:off x="6036662" y="2287172"/>
            <a:ext cx="2067339" cy="469127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1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5" y="365396"/>
            <a:ext cx="10038443" cy="6030826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 err="1">
                <a:latin typeface="Century Gothic" panose="020B0502020202020204" pitchFamily="34" charset="0"/>
              </a:rPr>
              <a:t>Eurostat</a:t>
            </a:r>
            <a:endParaRPr lang="lv-LV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4932" y="4071068"/>
            <a:ext cx="2441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Būvniecības darbaspēka izmaksas aug lielākajā daļā Eiropas valstu (jo īpaši ‘jaunajās’ ES valstīs), izņemot Grieķiju un Spāniju.</a:t>
            </a:r>
          </a:p>
        </p:txBody>
      </p:sp>
      <p:sp>
        <p:nvSpPr>
          <p:cNvPr id="6" name="Right Arrow 5"/>
          <p:cNvSpPr/>
          <p:nvPr/>
        </p:nvSpPr>
        <p:spPr>
          <a:xfrm rot="20232527">
            <a:off x="5829271" y="3635205"/>
            <a:ext cx="2067339" cy="469127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35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" y="169885"/>
            <a:ext cx="9828571" cy="6104762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7DED725C-C64A-4E93-87BF-07CCF20F4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6" y="6396222"/>
            <a:ext cx="2870984" cy="40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400" b="1" dirty="0">
                <a:latin typeface="Century Gothic" panose="020B0502020202020204" pitchFamily="34" charset="0"/>
              </a:rPr>
              <a:t>Avots: </a:t>
            </a:r>
            <a:r>
              <a:rPr lang="lv-LV" sz="1400" dirty="0">
                <a:latin typeface="Century Gothic" panose="020B0502020202020204" pitchFamily="34" charset="0"/>
              </a:rPr>
              <a:t>CSP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9272" y="3037398"/>
            <a:ext cx="24410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Latvijā būvniecības materiālu izmaksas šobrīd aug visu objektu grupās.</a:t>
            </a:r>
          </a:p>
        </p:txBody>
      </p:sp>
      <p:sp>
        <p:nvSpPr>
          <p:cNvPr id="6" name="Right Arrow 5"/>
          <p:cNvSpPr/>
          <p:nvPr/>
        </p:nvSpPr>
        <p:spPr>
          <a:xfrm rot="20179569">
            <a:off x="6677902" y="2654118"/>
            <a:ext cx="2272278" cy="613305"/>
          </a:xfrm>
          <a:prstGeom prst="rightArrow">
            <a:avLst/>
          </a:prstGeom>
          <a:solidFill>
            <a:srgbClr val="3FC1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64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6DBDC6B1CCC42B41E74AA352C4FFD" ma:contentTypeVersion="8" ma:contentTypeDescription="Create a new document." ma:contentTypeScope="" ma:versionID="cbcc9dad57446bdb6a9bee3aa1352c3d">
  <xsd:schema xmlns:xsd="http://www.w3.org/2001/XMLSchema" xmlns:xs="http://www.w3.org/2001/XMLSchema" xmlns:p="http://schemas.microsoft.com/office/2006/metadata/properties" xmlns:ns2="b3057933-4081-480e-9a83-5555dccee947" xmlns:ns3="06833f44-7947-476f-a6fe-035a1cdcb744" targetNamespace="http://schemas.microsoft.com/office/2006/metadata/properties" ma:root="true" ma:fieldsID="1d572ca707ab07e8eeebef272319c096" ns2:_="" ns3:_="">
    <xsd:import namespace="b3057933-4081-480e-9a83-5555dccee947"/>
    <xsd:import namespace="06833f44-7947-476f-a6fe-035a1cdcb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57933-4081-480e-9a83-5555dc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f44-7947-476f-a6fe-035a1cdcb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EE4023-CEE9-480C-8DA9-963AC1E76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8EF1C8-15A6-40F9-A777-3526950C6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57933-4081-480e-9a83-5555dccee947"/>
    <ds:schemaRef ds:uri="06833f44-7947-476f-a6fe-035a1cdcb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8794-C338-4733-8571-70AC0D907F42}">
  <ds:schemaRefs>
    <ds:schemaRef ds:uri="http://purl.org/dc/dcmitype/"/>
    <ds:schemaRef ds:uri="http://schemas.microsoft.com/office/infopath/2007/PartnerControls"/>
    <ds:schemaRef ds:uri="b3057933-4081-480e-9a83-5555dccee947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6833f44-7947-476f-a6fe-035a1cdcb74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374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Office Theme</vt:lpstr>
      <vt:lpstr>Pārskats par būvniecības izmaksu izmaiņām Eiropā un Latvijā  Konference «Būvniecības izmaksas: prakse un rekomendācijas»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Tikšanās ar ārlietu ministru Edgaru Rinkēviču</dc:title>
  <dc:creator>Sana Stūre</dc:creator>
  <cp:lastModifiedBy>Anete Ugaine</cp:lastModifiedBy>
  <cp:revision>339</cp:revision>
  <cp:lastPrinted>2018-05-14T07:05:05Z</cp:lastPrinted>
  <dcterms:created xsi:type="dcterms:W3CDTF">2018-04-12T20:05:53Z</dcterms:created>
  <dcterms:modified xsi:type="dcterms:W3CDTF">2019-03-28T15:40:19Z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0x010100D6D6DBDC6B1CCC42B41E74AA352C4FFD</vt:lpwstr>
  </property>
</Properties>
</file>