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theme/theme1.xml" ContentType="application/vnd.openxmlformats-officedocument.theme+xml"/>
  <Override PartName="/ppt/diagrams/drawing1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2" r:id="rId2"/>
    <p:sldId id="257" r:id="rId3"/>
    <p:sldId id="261" r:id="rId4"/>
    <p:sldId id="418" r:id="rId5"/>
    <p:sldId id="415" r:id="rId6"/>
    <p:sldId id="428" r:id="rId7"/>
    <p:sldId id="420" r:id="rId8"/>
    <p:sldId id="385" r:id="rId9"/>
    <p:sldId id="439" r:id="rId10"/>
    <p:sldId id="390" r:id="rId11"/>
    <p:sldId id="445" r:id="rId12"/>
    <p:sldId id="397" r:id="rId13"/>
    <p:sldId id="398" r:id="rId14"/>
    <p:sldId id="399" r:id="rId15"/>
    <p:sldId id="443" r:id="rId16"/>
    <p:sldId id="444" r:id="rId17"/>
    <p:sldId id="393" r:id="rId18"/>
    <p:sldId id="406" r:id="rId19"/>
    <p:sldId id="308" r:id="rId20"/>
  </p:sldIdLst>
  <p:sldSz cx="12192000" cy="6858000"/>
  <p:notesSz cx="6858000" cy="9144000"/>
  <p:custDataLst>
    <p:tags r:id="rId22"/>
  </p:custDataLst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27C062-9635-4F61-97B4-9AE51A43E392}">
          <p14:sldIdLst>
            <p14:sldId id="262"/>
            <p14:sldId id="257"/>
            <p14:sldId id="261"/>
            <p14:sldId id="418"/>
            <p14:sldId id="415"/>
            <p14:sldId id="428"/>
            <p14:sldId id="420"/>
            <p14:sldId id="385"/>
            <p14:sldId id="439"/>
            <p14:sldId id="390"/>
            <p14:sldId id="445"/>
            <p14:sldId id="397"/>
            <p14:sldId id="398"/>
            <p14:sldId id="399"/>
            <p14:sldId id="443"/>
            <p14:sldId id="444"/>
            <p14:sldId id="393"/>
            <p14:sldId id="406"/>
            <p14:sldId id="3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339933"/>
    <a:srgbClr val="EE8C2F"/>
    <a:srgbClr val="4CB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152" autoAdjust="0"/>
    <p:restoredTop sz="95982"/>
  </p:normalViewPr>
  <p:slideViewPr>
    <p:cSldViewPr snapToGrid="0">
      <p:cViewPr>
        <p:scale>
          <a:sx n="100" d="100"/>
          <a:sy n="100" d="100"/>
        </p:scale>
        <p:origin x="216" y="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46AC43-9D19-4419-92B7-F44E732B41E6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F40FD88C-9A9B-4798-8470-FBB3632319E8}">
      <dgm:prSet phldrT="[Text]"/>
      <dgm:spPr/>
      <dgm:t>
        <a:bodyPr/>
        <a:lstStyle/>
        <a:p>
          <a:r>
            <a:rPr lang="lv-LV" dirty="0"/>
            <a:t>1.posms</a:t>
          </a:r>
        </a:p>
      </dgm:t>
    </dgm:pt>
    <dgm:pt modelId="{E655C4AB-CA2A-4812-B556-4611E60A4BE2}" type="parTrans" cxnId="{5EC305D3-E6FA-4180-82BD-EB5CEA604D56}">
      <dgm:prSet/>
      <dgm:spPr/>
      <dgm:t>
        <a:bodyPr/>
        <a:lstStyle/>
        <a:p>
          <a:endParaRPr lang="lv-LV"/>
        </a:p>
      </dgm:t>
    </dgm:pt>
    <dgm:pt modelId="{257FF77C-F0DE-4620-AA9F-EE9EF2BC84B6}" type="sibTrans" cxnId="{5EC305D3-E6FA-4180-82BD-EB5CEA604D56}">
      <dgm:prSet/>
      <dgm:spPr/>
      <dgm:t>
        <a:bodyPr/>
        <a:lstStyle/>
        <a:p>
          <a:endParaRPr lang="lv-LV"/>
        </a:p>
      </dgm:t>
    </dgm:pt>
    <dgm:pt modelId="{328CB3C6-6F07-4259-B411-69895FC37863}">
      <dgm:prSet phldrT="[Text]"/>
      <dgm:spPr/>
      <dgm:t>
        <a:bodyPr/>
        <a:lstStyle/>
        <a:p>
          <a:r>
            <a:rPr lang="lv-LV" dirty="0"/>
            <a:t>2.posms</a:t>
          </a:r>
        </a:p>
      </dgm:t>
    </dgm:pt>
    <dgm:pt modelId="{B609C521-B657-4130-8888-2762C6DC3E0C}" type="parTrans" cxnId="{94B6EC5B-4D9C-4B2B-8050-CCBCC15D1A67}">
      <dgm:prSet/>
      <dgm:spPr/>
      <dgm:t>
        <a:bodyPr/>
        <a:lstStyle/>
        <a:p>
          <a:endParaRPr lang="lv-LV"/>
        </a:p>
      </dgm:t>
    </dgm:pt>
    <dgm:pt modelId="{AE51228B-0F46-4587-8263-593EA5FAB8E8}" type="sibTrans" cxnId="{94B6EC5B-4D9C-4B2B-8050-CCBCC15D1A67}">
      <dgm:prSet/>
      <dgm:spPr/>
      <dgm:t>
        <a:bodyPr/>
        <a:lstStyle/>
        <a:p>
          <a:endParaRPr lang="lv-LV"/>
        </a:p>
      </dgm:t>
    </dgm:pt>
    <dgm:pt modelId="{F6574CC8-81F6-43CF-B759-1625A2FA1C57}" type="pres">
      <dgm:prSet presAssocID="{1546AC43-9D19-4419-92B7-F44E732B41E6}" presName="linearFlow" presStyleCnt="0">
        <dgm:presLayoutVars>
          <dgm:resizeHandles val="exact"/>
        </dgm:presLayoutVars>
      </dgm:prSet>
      <dgm:spPr/>
    </dgm:pt>
    <dgm:pt modelId="{74975E72-1A41-4E7B-90EC-1C6C7730F72A}" type="pres">
      <dgm:prSet presAssocID="{F40FD88C-9A9B-4798-8470-FBB3632319E8}" presName="node" presStyleLbl="node1" presStyleIdx="0" presStyleCnt="2" custScaleY="331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54D452-AFC6-4F95-8D17-14B41F626E9E}" type="pres">
      <dgm:prSet presAssocID="{257FF77C-F0DE-4620-AA9F-EE9EF2BC84B6}" presName="sibTrans" presStyleLbl="sibTrans2D1" presStyleIdx="0" presStyleCnt="1" custScaleY="53714"/>
      <dgm:spPr/>
      <dgm:t>
        <a:bodyPr/>
        <a:lstStyle/>
        <a:p>
          <a:endParaRPr lang="en-US"/>
        </a:p>
      </dgm:t>
    </dgm:pt>
    <dgm:pt modelId="{FC60A15E-3DA9-4A00-9C70-3C6B93C95975}" type="pres">
      <dgm:prSet presAssocID="{257FF77C-F0DE-4620-AA9F-EE9EF2BC84B6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AF00CD38-851A-4943-8D14-704A9F9612E9}" type="pres">
      <dgm:prSet presAssocID="{328CB3C6-6F07-4259-B411-69895FC37863}" presName="node" presStyleLbl="node1" presStyleIdx="1" presStyleCnt="2" custScaleY="33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FA5C86-6BFB-47A5-9E19-E3922FF1BC5C}" type="presOf" srcId="{257FF77C-F0DE-4620-AA9F-EE9EF2BC84B6}" destId="{FC60A15E-3DA9-4A00-9C70-3C6B93C95975}" srcOrd="1" destOrd="0" presId="urn:microsoft.com/office/officeart/2005/8/layout/process2"/>
    <dgm:cxn modelId="{5EC305D3-E6FA-4180-82BD-EB5CEA604D56}" srcId="{1546AC43-9D19-4419-92B7-F44E732B41E6}" destId="{F40FD88C-9A9B-4798-8470-FBB3632319E8}" srcOrd="0" destOrd="0" parTransId="{E655C4AB-CA2A-4812-B556-4611E60A4BE2}" sibTransId="{257FF77C-F0DE-4620-AA9F-EE9EF2BC84B6}"/>
    <dgm:cxn modelId="{2274F26A-842D-4C04-B671-55FC8064CB92}" type="presOf" srcId="{F40FD88C-9A9B-4798-8470-FBB3632319E8}" destId="{74975E72-1A41-4E7B-90EC-1C6C7730F72A}" srcOrd="0" destOrd="0" presId="urn:microsoft.com/office/officeart/2005/8/layout/process2"/>
    <dgm:cxn modelId="{94B6EC5B-4D9C-4B2B-8050-CCBCC15D1A67}" srcId="{1546AC43-9D19-4419-92B7-F44E732B41E6}" destId="{328CB3C6-6F07-4259-B411-69895FC37863}" srcOrd="1" destOrd="0" parTransId="{B609C521-B657-4130-8888-2762C6DC3E0C}" sibTransId="{AE51228B-0F46-4587-8263-593EA5FAB8E8}"/>
    <dgm:cxn modelId="{BEE334E1-9300-4273-8E81-6F33D3FBDE66}" type="presOf" srcId="{257FF77C-F0DE-4620-AA9F-EE9EF2BC84B6}" destId="{3154D452-AFC6-4F95-8D17-14B41F626E9E}" srcOrd="0" destOrd="0" presId="urn:microsoft.com/office/officeart/2005/8/layout/process2"/>
    <dgm:cxn modelId="{E0A7791C-4C0F-4527-818F-C86849EDCB52}" type="presOf" srcId="{1546AC43-9D19-4419-92B7-F44E732B41E6}" destId="{F6574CC8-81F6-43CF-B759-1625A2FA1C57}" srcOrd="0" destOrd="0" presId="urn:microsoft.com/office/officeart/2005/8/layout/process2"/>
    <dgm:cxn modelId="{FF5A731E-D084-42F9-8618-7B2C18F6FF80}" type="presOf" srcId="{328CB3C6-6F07-4259-B411-69895FC37863}" destId="{AF00CD38-851A-4943-8D14-704A9F9612E9}" srcOrd="0" destOrd="0" presId="urn:microsoft.com/office/officeart/2005/8/layout/process2"/>
    <dgm:cxn modelId="{24A065DA-8B14-4B7D-9B4C-E697CCFC3400}" type="presParOf" srcId="{F6574CC8-81F6-43CF-B759-1625A2FA1C57}" destId="{74975E72-1A41-4E7B-90EC-1C6C7730F72A}" srcOrd="0" destOrd="0" presId="urn:microsoft.com/office/officeart/2005/8/layout/process2"/>
    <dgm:cxn modelId="{893349ED-C78D-4ABC-BE5A-A87B210CF7B4}" type="presParOf" srcId="{F6574CC8-81F6-43CF-B759-1625A2FA1C57}" destId="{3154D452-AFC6-4F95-8D17-14B41F626E9E}" srcOrd="1" destOrd="0" presId="urn:microsoft.com/office/officeart/2005/8/layout/process2"/>
    <dgm:cxn modelId="{BB8F37B4-68E7-4D61-BBA9-0A234D4BD860}" type="presParOf" srcId="{3154D452-AFC6-4F95-8D17-14B41F626E9E}" destId="{FC60A15E-3DA9-4A00-9C70-3C6B93C95975}" srcOrd="0" destOrd="0" presId="urn:microsoft.com/office/officeart/2005/8/layout/process2"/>
    <dgm:cxn modelId="{D265564C-FCA4-43C5-823A-45EB24120A47}" type="presParOf" srcId="{F6574CC8-81F6-43CF-B759-1625A2FA1C57}" destId="{AF00CD38-851A-4943-8D14-704A9F9612E9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975E72-1A41-4E7B-90EC-1C6C7730F72A}">
      <dsp:nvSpPr>
        <dsp:cNvPr id="0" name=""/>
        <dsp:cNvSpPr/>
      </dsp:nvSpPr>
      <dsp:spPr>
        <a:xfrm>
          <a:off x="0" y="119"/>
          <a:ext cx="2011681" cy="7200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kern="1200" dirty="0"/>
            <a:t>1.posms</a:t>
          </a:r>
        </a:p>
      </dsp:txBody>
      <dsp:txXfrm>
        <a:off x="21088" y="21207"/>
        <a:ext cx="1969505" cy="677832"/>
      </dsp:txXfrm>
    </dsp:sp>
    <dsp:sp modelId="{3154D452-AFC6-4F95-8D17-14B41F626E9E}">
      <dsp:nvSpPr>
        <dsp:cNvPr id="0" name=""/>
        <dsp:cNvSpPr/>
      </dsp:nvSpPr>
      <dsp:spPr>
        <a:xfrm rot="5400000">
          <a:off x="599111" y="1000268"/>
          <a:ext cx="813458" cy="5243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300" kern="1200"/>
        </a:p>
      </dsp:txBody>
      <dsp:txXfrm rot="-5400000">
        <a:off x="848542" y="855704"/>
        <a:ext cx="314597" cy="656159"/>
      </dsp:txXfrm>
    </dsp:sp>
    <dsp:sp modelId="{AF00CD38-851A-4943-8D14-704A9F9612E9}">
      <dsp:nvSpPr>
        <dsp:cNvPr id="0" name=""/>
        <dsp:cNvSpPr/>
      </dsp:nvSpPr>
      <dsp:spPr>
        <a:xfrm>
          <a:off x="0" y="1804739"/>
          <a:ext cx="2011681" cy="730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900" kern="1200" dirty="0"/>
            <a:t>2.posms</a:t>
          </a:r>
        </a:p>
      </dsp:txBody>
      <dsp:txXfrm>
        <a:off x="21406" y="1826145"/>
        <a:ext cx="1968869" cy="688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C8E17-2667-4268-A7DD-FEC9973BCA33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62F8A-7E78-49DF-B726-F9A3CF283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65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28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280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37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258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13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1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63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84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80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2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59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28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28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62F8A-7E78-49DF-B726-F9A3CF283A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2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B0520-BCB2-4171-97D0-4C4E68478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196CE7-2FBC-47BB-A624-25104CB06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64EB5-631D-4708-B7A9-541CC29B4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EB9B0-0B7D-4500-96E8-D31198EA9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61D63-EFBE-4DD0-89BD-2FE147DD6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37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116D6-E2A4-42BA-BC88-DAC33023A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77FDE-94F2-46BB-950D-DD7FA6EB6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72F4D-1138-4E70-B242-4D0AE1FDE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F7D87-6193-4B31-9BC1-3587F479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B7879-854A-4F8E-B2AB-E8A9EB22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549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97432-E76D-4524-8A45-C5E055730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33906-A878-43D5-B077-76E3A5A44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F0BDF-A0D9-4D4C-B92D-7493CECE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2F93F-3804-475F-8F9F-E4ADECAE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3B77A-E04C-4D4C-AEBF-E88626BF4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230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C52-D60A-4CDA-9280-B9AED1E1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9E558-4ED7-482F-835C-5576B6EAA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EC54A-5B26-4C62-BE46-88D188936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FFEEE-8BF1-4FED-A261-C3CFB63B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1B987-A83D-404B-A392-7692F1188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95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A77D4-9AB8-4E2F-81D9-6D18E43F0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133AE-D3D0-451F-A170-F536F82B5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2DE1B8-B51A-4B5F-827B-B915AD6C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EC976-CD6C-4C4B-A4BB-F4585071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5FEA6-13E8-4BD2-AF26-4E0945585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6208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53C1-C130-43F8-9DAB-8443A8F03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C60B9-DC27-4535-A125-01D3F6BFB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D1336E-1CC5-4571-AA25-81E7A6AD6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CC03D-75E0-494D-A481-5E0F6555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E5F3A-8E33-4DD1-9730-E6DE9B391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73695-158A-410B-AB0C-01F0A149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497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47F31-C68A-4039-93D7-15E514D2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72759-85CF-4ACA-84F6-56DB2A689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B4AC5-E528-4BF5-9913-9FF9BE988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85C891-124E-47D1-A208-E16848C34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0D2F61-F144-4EDC-B758-5AE66EF3B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5D75-B5AC-4243-8B54-5D3AF344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28EE20-6DB9-4A4D-BCB1-516D6A02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293C02-C0C9-4EF4-B9FE-8E7C79DA5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342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EC5F9-9813-49C1-AB7E-F0BD20BB0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42A207-3603-42E6-9F4A-120FBB0C3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B00BA-B1CB-48C6-AD47-4A53EC94B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E27239-2B3E-4A26-AA6C-93B482B5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622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D35D13-6F80-4DD8-97E1-A57E4540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CF43DA-E3F2-4426-9BFB-0FBDD29E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64201-978A-4636-A09B-E0CC724A6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482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FB94-5547-480A-897C-63AD82DD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FEFF1-D806-4A8D-B4E4-1A592590F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EFA113-7319-49A9-A05B-D64CC9280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0D077-E8C5-4966-BE29-EA06A9C32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01B4F-2DA6-4033-BB6E-6777A846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86A04-9C12-4612-8E6A-67D5AEEAB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404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66FF-988E-498A-81F2-952C4637D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E56FF9-379C-43AE-9E65-D771ED64A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B034F0-3382-4D74-99BD-022A9CA52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53907-3E26-43C9-931E-3A91597D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21AD29-ADD0-48E4-9C46-6DCFD026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4CE11-6A49-4B0B-ABE5-20ED07D27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842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785290-CE00-4E65-B028-058272633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CCC15-552E-42AC-B93C-C1AE1E39D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3261C-BCB6-4297-8130-45CC791A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87AB1-6681-44EB-924B-C227D1890BCD}" type="datetimeFigureOut">
              <a:rPr lang="lv-LV" smtClean="0"/>
              <a:t>26.03.2019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0EFB-2586-48DC-BC6A-6AF252320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7DAF6-CB7C-4E94-8CCC-60941C6BBA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A0863-00EC-4B8F-9E21-621C1BB6A1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893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E80A1-161A-4A73-8C1A-8F10D9D48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67618"/>
            <a:ext cx="9144000" cy="2387600"/>
          </a:xfrm>
        </p:spPr>
        <p:txBody>
          <a:bodyPr>
            <a:noAutofit/>
          </a:bodyPr>
          <a:lstStyle/>
          <a:p>
            <a:r>
              <a:rPr lang="lv-LV" sz="4400" dirty="0">
                <a:latin typeface="+mn-lt"/>
              </a:rPr>
              <a:t>Pētījums par prognozētām izmaiņām darbaspēka un būvmateriālu </a:t>
            </a:r>
            <a:r>
              <a:rPr lang="en-GB" sz="4400" dirty="0">
                <a:latin typeface="+mn-lt"/>
              </a:rPr>
              <a:t/>
            </a:r>
            <a:br>
              <a:rPr lang="en-GB" sz="4400" dirty="0">
                <a:latin typeface="+mn-lt"/>
              </a:rPr>
            </a:br>
            <a:r>
              <a:rPr lang="lv-LV" sz="4400" dirty="0">
                <a:latin typeface="+mn-lt"/>
              </a:rPr>
              <a:t>izmaksās būvniecības nozarē Latvijā </a:t>
            </a:r>
            <a:endParaRPr lang="en-GB" sz="4400" dirty="0"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5D9273-ADDF-4228-AE9C-292EB795C938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DD1F21-25CB-4FAD-B0A8-8D76EF9243A1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AutoShape 2" descr="AttÄlu rezultÄti vaicÄjumam âekonomikas ministrijas logoâ">
            <a:extLst>
              <a:ext uri="{FF2B5EF4-FFF2-40B4-BE49-F238E27FC236}">
                <a16:creationId xmlns:a16="http://schemas.microsoft.com/office/drawing/2014/main" id="{5B749067-0224-4F9E-8323-C50A09BD76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31EE99-6DFE-4E23-A5B8-4A52EF5BA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10" y="264396"/>
            <a:ext cx="1219914" cy="9387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14400" y="3703882"/>
            <a:ext cx="55435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Pētījuma izstrādes darba grupas zinātnieki</a:t>
            </a:r>
            <a:r>
              <a:rPr lang="lv-LV" b="1" dirty="0" smtClean="0">
                <a:solidFill>
                  <a:schemeClr val="accent6"/>
                </a:solidFill>
              </a:rPr>
              <a:t>:</a:t>
            </a:r>
            <a:endParaRPr lang="lv-LV" dirty="0" smtClean="0"/>
          </a:p>
          <a:p>
            <a:pPr marL="266700" indent="-266700">
              <a:buFont typeface="+mj-lt"/>
              <a:buAutoNum type="arabicPeriod"/>
            </a:pPr>
            <a:r>
              <a:rPr lang="lv-LV" dirty="0" smtClean="0"/>
              <a:t>Dr.oec., </a:t>
            </a:r>
            <a:r>
              <a:rPr lang="lv-LV" b="1" dirty="0" smtClean="0"/>
              <a:t>LU prof. D. </a:t>
            </a:r>
            <a:r>
              <a:rPr lang="lv-LV" b="1" dirty="0" err="1" smtClean="0"/>
              <a:t>Šķiltere</a:t>
            </a:r>
            <a:r>
              <a:rPr lang="lv-LV" dirty="0" smtClean="0"/>
              <a:t>, vadošais pētnieks</a:t>
            </a:r>
          </a:p>
          <a:p>
            <a:pPr marL="266700" indent="-266700">
              <a:buFont typeface="+mj-lt"/>
              <a:buAutoNum type="arabicPeriod"/>
            </a:pPr>
            <a:r>
              <a:rPr lang="lv-LV" dirty="0" smtClean="0"/>
              <a:t>Dr.oec., </a:t>
            </a:r>
            <a:r>
              <a:rPr lang="lv-LV" b="1" dirty="0"/>
              <a:t>LU prof. A. Batraga</a:t>
            </a:r>
            <a:r>
              <a:rPr lang="lv-LV" dirty="0"/>
              <a:t>, pētnieks </a:t>
            </a:r>
          </a:p>
          <a:p>
            <a:pPr marL="266700" indent="-266700">
              <a:buFont typeface="+mj-lt"/>
              <a:buAutoNum type="arabicPeriod"/>
            </a:pPr>
            <a:r>
              <a:rPr lang="lv-LV" dirty="0"/>
              <a:t>Mg. </a:t>
            </a:r>
            <a:r>
              <a:rPr lang="lv-LV" dirty="0" err="1"/>
              <a:t>sc</a:t>
            </a:r>
            <a:r>
              <a:rPr lang="lv-LV" dirty="0"/>
              <a:t>. </a:t>
            </a:r>
            <a:r>
              <a:rPr lang="lv-LV" dirty="0" err="1"/>
              <a:t>oec</a:t>
            </a:r>
            <a:r>
              <a:rPr lang="lv-LV" dirty="0"/>
              <a:t>.,  </a:t>
            </a:r>
            <a:r>
              <a:rPr lang="lv-LV" b="1" dirty="0"/>
              <a:t>M. Danusēvičs, </a:t>
            </a:r>
            <a:r>
              <a:rPr lang="lv-LV" dirty="0"/>
              <a:t>pētnieks </a:t>
            </a:r>
          </a:p>
          <a:p>
            <a:pPr marL="266700" indent="-266700">
              <a:buFont typeface="+mj-lt"/>
              <a:buAutoNum type="arabicPeriod"/>
            </a:pPr>
            <a:r>
              <a:rPr lang="lv-LV" dirty="0"/>
              <a:t>Mg. </a:t>
            </a:r>
            <a:r>
              <a:rPr lang="lv-LV" dirty="0" err="1"/>
              <a:t>sc</a:t>
            </a:r>
            <a:r>
              <a:rPr lang="lv-LV" dirty="0"/>
              <a:t>. </a:t>
            </a:r>
            <a:r>
              <a:rPr lang="lv-LV" dirty="0" err="1"/>
              <a:t>oec</a:t>
            </a:r>
            <a:r>
              <a:rPr lang="lv-LV" dirty="0"/>
              <a:t>., </a:t>
            </a:r>
            <a:r>
              <a:rPr lang="lv-LV" b="1" dirty="0"/>
              <a:t>L. </a:t>
            </a:r>
            <a:r>
              <a:rPr lang="lv-LV" b="1" dirty="0" err="1"/>
              <a:t>Leitāne</a:t>
            </a:r>
            <a:r>
              <a:rPr lang="lv-LV" b="1" dirty="0"/>
              <a:t>, </a:t>
            </a:r>
            <a:r>
              <a:rPr lang="lv-LV" dirty="0"/>
              <a:t>pētnieks </a:t>
            </a:r>
            <a:endParaRPr lang="lv-LV" b="1" dirty="0"/>
          </a:p>
          <a:p>
            <a:pPr marL="266700" indent="-266700">
              <a:buFont typeface="+mj-lt"/>
              <a:buAutoNum type="arabicPeriod"/>
            </a:pPr>
            <a:r>
              <a:rPr lang="lv-LV" dirty="0"/>
              <a:t>Mg. </a:t>
            </a:r>
            <a:r>
              <a:rPr lang="lv-LV" dirty="0" err="1"/>
              <a:t>sc</a:t>
            </a:r>
            <a:r>
              <a:rPr lang="lv-LV" dirty="0"/>
              <a:t>. </a:t>
            </a:r>
            <a:r>
              <a:rPr lang="lv-LV" dirty="0" err="1"/>
              <a:t>oec</a:t>
            </a:r>
            <a:r>
              <a:rPr lang="lv-LV" dirty="0"/>
              <a:t>, </a:t>
            </a:r>
            <a:r>
              <a:rPr lang="lv-LV" b="1" dirty="0"/>
              <a:t>L. Brasliņa, </a:t>
            </a:r>
            <a:r>
              <a:rPr lang="lv-LV" dirty="0"/>
              <a:t>projekta vadītāja</a:t>
            </a:r>
            <a:endParaRPr lang="lv-LV" b="1" dirty="0"/>
          </a:p>
          <a:p>
            <a:endParaRPr lang="lv-LV" dirty="0"/>
          </a:p>
        </p:txBody>
      </p:sp>
      <p:sp>
        <p:nvSpPr>
          <p:cNvPr id="8" name="Rectangle 7"/>
          <p:cNvSpPr/>
          <p:nvPr/>
        </p:nvSpPr>
        <p:spPr>
          <a:xfrm>
            <a:off x="6248400" y="3703881"/>
            <a:ext cx="554355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Pētījuma </a:t>
            </a:r>
            <a:r>
              <a:rPr lang="lv-LV" b="1" dirty="0" smtClean="0">
                <a:solidFill>
                  <a:schemeClr val="accent6"/>
                </a:solidFill>
              </a:rPr>
              <a:t>mērķis:</a:t>
            </a:r>
            <a:endParaRPr lang="lv-LV" dirty="0" smtClean="0"/>
          </a:p>
          <a:p>
            <a:r>
              <a:rPr lang="lv-LV" dirty="0" smtClean="0"/>
              <a:t>Izstrādāt </a:t>
            </a:r>
            <a:r>
              <a:rPr lang="lv-LV" dirty="0"/>
              <a:t>atkārtoti izmantojamu pētījuma veikšanas </a:t>
            </a:r>
            <a:r>
              <a:rPr lang="lv-LV" dirty="0" smtClean="0"/>
              <a:t>metodiku.</a:t>
            </a:r>
            <a:endParaRPr lang="lv-LV" dirty="0"/>
          </a:p>
          <a:p>
            <a:endParaRPr lang="lv-LV" dirty="0"/>
          </a:p>
          <a:p>
            <a:r>
              <a:rPr lang="lv-LV" dirty="0" smtClean="0"/>
              <a:t>Veikt </a:t>
            </a:r>
            <a:r>
              <a:rPr lang="lv-LV" dirty="0"/>
              <a:t>pētījumu par darbaspēka un būvmateriālu cenu izmaiņu prognozēm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70576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izmaksu izmaiņas pa resursu veidiem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EDC3FB-8A53-41D2-B018-96B454800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078148"/>
              </p:ext>
            </p:extLst>
          </p:nvPr>
        </p:nvGraphicFramePr>
        <p:xfrm>
          <a:off x="891619" y="1574576"/>
          <a:ext cx="10462180" cy="521208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046218">
                  <a:extLst>
                    <a:ext uri="{9D8B030D-6E8A-4147-A177-3AD203B41FA5}">
                      <a16:colId xmlns:a16="http://schemas.microsoft.com/office/drawing/2014/main" val="2227319917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879116714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2116559068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2255292665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4207276815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61601227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4157535464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3096881829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4253004417"/>
                    </a:ext>
                  </a:extLst>
                </a:gridCol>
                <a:gridCol w="1046218">
                  <a:extLst>
                    <a:ext uri="{9D8B030D-6E8A-4147-A177-3AD203B41FA5}">
                      <a16:colId xmlns:a16="http://schemas.microsoft.com/office/drawing/2014/main" val="668457750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2013.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2014.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2015.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2016.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2017.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2018.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2019.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2020.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2021.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2022.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0534313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</a:rPr>
                        <a:t>Būvmateriālu izmaksu izmaiņas</a:t>
                      </a:r>
                      <a:endParaRPr lang="lv-LV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087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-0,4%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-1,8%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-3,2%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+1,4%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8090609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/>
                        <a:t>Vidējā ekspertu prognoze </a:t>
                      </a:r>
                      <a:r>
                        <a:rPr lang="lv-LV" sz="18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+3,19%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+2,39%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+2,20%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+1,17%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+0,91%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10930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Kombinētā prognoze </a:t>
                      </a: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+2,03%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+1,77%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+1,81%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+1,41%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+1,39%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7302681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0111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</a:rPr>
                        <a:t>Strādnieku darba samaksas izmaksu izmaiņas</a:t>
                      </a:r>
                      <a:endParaRPr lang="lv-LV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2883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+5,8%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+3,1%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+6,7%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+4,8%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+4,5%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4209541"/>
                  </a:ext>
                </a:extLst>
              </a:tr>
              <a:tr h="106181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/>
                        <a:t>Vidējā ekspertu prognoze </a:t>
                      </a:r>
                      <a:r>
                        <a:rPr lang="lv-LV" sz="18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+8,40%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+8,21%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+6,07%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+3,67%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+3,03%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05356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Kombinētā prognoze </a:t>
                      </a: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+9,88%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+10,37%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+9,83%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+9,12%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+9,25%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890348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54586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</a:rPr>
                        <a:t>Mašīnu un mehānismu uzturēšanas un ekspluatācijas izmaksu izmaiņas</a:t>
                      </a:r>
                      <a:endParaRPr lang="lv-LV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580147"/>
                  </a:ext>
                </a:extLst>
              </a:tr>
              <a:tr h="13811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+2,3%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+0,4%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+0,0%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+1,1%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38677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/>
                        <a:t>Vidējā ekspertu prognoze </a:t>
                      </a:r>
                      <a:r>
                        <a:rPr lang="lv-LV" sz="18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+3,02%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+3,01%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+3,02%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+2,00%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+1,39%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091818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Kombinētā prognoze </a:t>
                      </a: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+2,90%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+2,93%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+2,96%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+2,48%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+2,20%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18281"/>
                  </a:ext>
                </a:extLst>
              </a:tr>
              <a:tr h="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895414"/>
                  </a:ext>
                </a:extLst>
              </a:tr>
              <a:tr h="75698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</a:rPr>
                        <a:t>Arhitektūras un inženiertehniskie pakalpojumi; tehniskā pārbaude un analīze</a:t>
                      </a:r>
                      <a:endParaRPr lang="lv-LV" sz="1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9283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 </a:t>
                      </a:r>
                      <a:endParaRPr lang="lv-LV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+7,1%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+6,6%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+6,0%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+1,2%</a:t>
                      </a:r>
                      <a:endParaRPr lang="lv-LV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lv-LV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9502653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Vidējā ekspertu prognoze </a:t>
                      </a: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+5,25%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+4,82%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+4,42%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+2,59%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+1,87%</a:t>
                      </a:r>
                      <a:endParaRPr lang="lv-LV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947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4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</p:spPr>
        <p:txBody>
          <a:bodyPr>
            <a:normAutofit/>
          </a:bodyPr>
          <a:lstStyle/>
          <a:p>
            <a:r>
              <a:rPr lang="lv-LV" sz="4000" b="1" dirty="0">
                <a:solidFill>
                  <a:srgbClr val="0070C0"/>
                </a:solidFill>
              </a:rPr>
              <a:t>Kopsavilkums – 2018.-2022.gads</a:t>
            </a:r>
            <a:endParaRPr lang="lv-LV" sz="4000" b="1" dirty="0">
              <a:solidFill>
                <a:schemeClr val="accent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EDC3FB-8A53-41D2-B018-96B454800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30163"/>
              </p:ext>
            </p:extLst>
          </p:nvPr>
        </p:nvGraphicFramePr>
        <p:xfrm>
          <a:off x="891616" y="1298351"/>
          <a:ext cx="9309658" cy="5303703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4654829">
                  <a:extLst>
                    <a:ext uri="{9D8B030D-6E8A-4147-A177-3AD203B41FA5}">
                      <a16:colId xmlns:a16="http://schemas.microsoft.com/office/drawing/2014/main" val="4207276815"/>
                    </a:ext>
                  </a:extLst>
                </a:gridCol>
                <a:gridCol w="4654829">
                  <a:extLst>
                    <a:ext uri="{9D8B030D-6E8A-4147-A177-3AD203B41FA5}">
                      <a16:colId xmlns:a16="http://schemas.microsoft.com/office/drawing/2014/main" val="61601227"/>
                    </a:ext>
                  </a:extLst>
                </a:gridCol>
              </a:tblGrid>
              <a:tr h="40932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Vidēji gadā</a:t>
                      </a:r>
                      <a:endParaRPr lang="lv-LV" sz="24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4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4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4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80534313"/>
                  </a:ext>
                </a:extLst>
              </a:tr>
              <a:tr h="409329"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b="1" dirty="0" smtClean="0">
                          <a:solidFill>
                            <a:schemeClr val="bg1"/>
                          </a:solidFill>
                          <a:effectLst/>
                        </a:rPr>
                        <a:t>Būvmateriālu izmaksu izmaiņas</a:t>
                      </a:r>
                      <a:endParaRPr lang="lv-LV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087687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/>
                        <a:t>ekspertu </a:t>
                      </a:r>
                      <a:r>
                        <a:rPr lang="lv-LV" sz="2400" dirty="0"/>
                        <a:t>prognoze </a:t>
                      </a:r>
                      <a:r>
                        <a:rPr lang="lv-LV" sz="24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 smtClean="0">
                          <a:effectLst/>
                        </a:rPr>
                        <a:t>+1,97%</a:t>
                      </a:r>
                      <a:endParaRPr lang="lv-LV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2109300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</a:t>
                      </a:r>
                      <a:r>
                        <a:rPr lang="lv-LV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ombinētā </a:t>
                      </a:r>
                      <a:r>
                        <a:rPr lang="lv-LV" sz="2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prognoze </a:t>
                      </a:r>
                      <a:r>
                        <a:rPr lang="lv-LV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+1,68%</a:t>
                      </a: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7302681"/>
                  </a:ext>
                </a:extLst>
              </a:tr>
              <a:tr h="409329"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b="1" dirty="0">
                          <a:solidFill>
                            <a:schemeClr val="bg1"/>
                          </a:solidFill>
                          <a:effectLst/>
                        </a:rPr>
                        <a:t>Strādnieku darba samaksas izmaksu izmaiņas</a:t>
                      </a:r>
                      <a:endParaRPr lang="lv-LV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288309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/>
                        <a:t>ekspertu </a:t>
                      </a:r>
                      <a:r>
                        <a:rPr lang="lv-LV" sz="2400" dirty="0"/>
                        <a:t>prognoze </a:t>
                      </a:r>
                      <a:r>
                        <a:rPr lang="lv-LV" sz="24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 smtClean="0">
                          <a:effectLst/>
                        </a:rPr>
                        <a:t>+5,85%</a:t>
                      </a:r>
                      <a:endParaRPr lang="lv-LV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7053568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</a:t>
                      </a:r>
                      <a:r>
                        <a:rPr lang="lv-LV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ombinētā </a:t>
                      </a:r>
                      <a:r>
                        <a:rPr lang="lv-LV" sz="2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prognoze </a:t>
                      </a:r>
                      <a:r>
                        <a:rPr lang="lv-LV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+9,69%</a:t>
                      </a: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1890348"/>
                  </a:ext>
                </a:extLst>
              </a:tr>
              <a:tr h="409329"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b="1" dirty="0">
                          <a:solidFill>
                            <a:schemeClr val="bg1"/>
                          </a:solidFill>
                          <a:effectLst/>
                        </a:rPr>
                        <a:t>Mašīnu un mehānismu uzturēšanas un ekspluatācijas izmaksu izmaiņas</a:t>
                      </a:r>
                      <a:endParaRPr lang="lv-LV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580147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/>
                        <a:t>ekspertu </a:t>
                      </a:r>
                      <a:r>
                        <a:rPr lang="lv-LV" sz="2400" dirty="0"/>
                        <a:t>prognoze </a:t>
                      </a:r>
                      <a:r>
                        <a:rPr lang="lv-LV" sz="24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 smtClean="0">
                          <a:effectLst/>
                        </a:rPr>
                        <a:t>+2,48%</a:t>
                      </a:r>
                      <a:endParaRPr lang="lv-LV" sz="2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5091818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k</a:t>
                      </a:r>
                      <a:r>
                        <a:rPr lang="lv-LV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ombinētā </a:t>
                      </a:r>
                      <a:r>
                        <a:rPr lang="lv-LV" sz="2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prognoze </a:t>
                      </a:r>
                      <a:r>
                        <a:rPr lang="lv-LV" sz="2400" dirty="0">
                          <a:solidFill>
                            <a:schemeClr val="bg1">
                              <a:lumMod val="50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+2,69%</a:t>
                      </a:r>
                      <a:endParaRPr lang="lv-LV" sz="2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2818281"/>
                  </a:ext>
                </a:extLst>
              </a:tr>
              <a:tr h="409329"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400" b="1" dirty="0">
                          <a:solidFill>
                            <a:schemeClr val="bg1"/>
                          </a:solidFill>
                          <a:effectLst/>
                        </a:rPr>
                        <a:t>Arhitektūras un inženiertehniskie pakalpojumi; tehniskā pārbaude un analīze</a:t>
                      </a:r>
                      <a:endParaRPr lang="lv-LV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928352"/>
                  </a:ext>
                </a:extLst>
              </a:tr>
              <a:tr h="40932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solidFill>
                            <a:schemeClr val="tx1"/>
                          </a:solidFill>
                        </a:rPr>
                        <a:t>ekspertu prognoze </a:t>
                      </a:r>
                      <a:r>
                        <a:rPr lang="lv-LV" sz="24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lv-LV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800" dirty="0" smtClean="0">
                          <a:solidFill>
                            <a:schemeClr val="tx1"/>
                          </a:solidFill>
                          <a:effectLst/>
                        </a:rPr>
                        <a:t>+2,48%</a:t>
                      </a:r>
                      <a:endParaRPr lang="lv-LV" sz="2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2947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988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</a:t>
            </a:r>
            <a:r>
              <a:rPr lang="lv-LV" b="1" u="sng" dirty="0">
                <a:solidFill>
                  <a:schemeClr val="accent6"/>
                </a:solidFill>
              </a:rPr>
              <a:t>produkcijas apjomu </a:t>
            </a:r>
            <a:r>
              <a:rPr lang="lv-LV" b="1" dirty="0">
                <a:solidFill>
                  <a:schemeClr val="accent6"/>
                </a:solidFill>
              </a:rPr>
              <a:t>izmaiņas pa apakšnozarēm pēc </a:t>
            </a:r>
            <a:r>
              <a:rPr lang="lv-LV" b="1" dirty="0" err="1">
                <a:solidFill>
                  <a:schemeClr val="accent6"/>
                </a:solidFill>
              </a:rPr>
              <a:t>ekspertvērtējumiem</a:t>
            </a:r>
            <a:endParaRPr lang="lv-LV" b="1" dirty="0">
              <a:solidFill>
                <a:schemeClr val="accent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EDC3FB-8A53-41D2-B018-96B454800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71012"/>
              </p:ext>
            </p:extLst>
          </p:nvPr>
        </p:nvGraphicFramePr>
        <p:xfrm>
          <a:off x="788275" y="2175907"/>
          <a:ext cx="10263354" cy="4297680"/>
        </p:xfrm>
        <a:graphic>
          <a:graphicData uri="http://schemas.openxmlformats.org/drawingml/2006/table">
            <a:tbl>
              <a:tblPr firstRow="1">
                <a:tableStyleId>{E8B1032C-EA38-4F05-BA0D-38AFFFC7BED3}</a:tableStyleId>
              </a:tblPr>
              <a:tblGrid>
                <a:gridCol w="3909849">
                  <a:extLst>
                    <a:ext uri="{9D8B030D-6E8A-4147-A177-3AD203B41FA5}">
                      <a16:colId xmlns:a16="http://schemas.microsoft.com/office/drawing/2014/main" val="4207276815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61601227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4157535464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3096881829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4253004417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668457750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2018.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2019.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2020.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2021.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2022.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0534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Dzīvojamo ēku būvniecība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2109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Nedzīvojamo ēku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13,8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12,5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7053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Transporta objektu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7,8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-3,3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5091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Pilsētas  infrastruktūras objektu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11,8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10,8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6,3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-1,5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9502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Pārējā inženierbūvniecība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-16,7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Komplekso būvju ražošanas uzņēmumos būvniecība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4,7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365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</a:t>
            </a:r>
            <a:r>
              <a:rPr lang="lv-LV" b="1" u="sng" dirty="0">
                <a:solidFill>
                  <a:schemeClr val="accent6"/>
                </a:solidFill>
              </a:rPr>
              <a:t>izmaksu</a:t>
            </a:r>
            <a:r>
              <a:rPr lang="lv-LV" b="1" dirty="0">
                <a:solidFill>
                  <a:schemeClr val="accent6"/>
                </a:solidFill>
              </a:rPr>
              <a:t> izmaiņas pa apakšnozarēm pēc </a:t>
            </a:r>
            <a:r>
              <a:rPr lang="lv-LV" b="1" dirty="0" err="1">
                <a:solidFill>
                  <a:schemeClr val="accent6"/>
                </a:solidFill>
              </a:rPr>
              <a:t>ekspertvērtējumiem</a:t>
            </a:r>
            <a:endParaRPr lang="lv-LV" b="1" dirty="0">
              <a:solidFill>
                <a:schemeClr val="accent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EDC3FB-8A53-41D2-B018-96B4548005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93826"/>
              </p:ext>
            </p:extLst>
          </p:nvPr>
        </p:nvGraphicFramePr>
        <p:xfrm>
          <a:off x="788275" y="2175907"/>
          <a:ext cx="10263354" cy="4297680"/>
        </p:xfrm>
        <a:graphic>
          <a:graphicData uri="http://schemas.openxmlformats.org/drawingml/2006/table">
            <a:tbl>
              <a:tblPr firstRow="1">
                <a:tableStyleId>{E8B1032C-EA38-4F05-BA0D-38AFFFC7BED3}</a:tableStyleId>
              </a:tblPr>
              <a:tblGrid>
                <a:gridCol w="3909849">
                  <a:extLst>
                    <a:ext uri="{9D8B030D-6E8A-4147-A177-3AD203B41FA5}">
                      <a16:colId xmlns:a16="http://schemas.microsoft.com/office/drawing/2014/main" val="4207276815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61601227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4157535464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3096881829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4253004417"/>
                    </a:ext>
                  </a:extLst>
                </a:gridCol>
                <a:gridCol w="1270701">
                  <a:extLst>
                    <a:ext uri="{9D8B030D-6E8A-4147-A177-3AD203B41FA5}">
                      <a16:colId xmlns:a16="http://schemas.microsoft.com/office/drawing/2014/main" val="668457750"/>
                    </a:ext>
                  </a:extLst>
                </a:gridCol>
              </a:tblGrid>
              <a:tr h="14414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2018.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2019.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2020.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2021.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2022.</a:t>
                      </a:r>
                      <a:endParaRPr lang="lv-LV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0534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Dzīvojamo ēku būvniecība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15,5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15,8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7,5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021093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Nedzīvojamo ēku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4,8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37053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Transporta objektu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-1,0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2,7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6,7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55091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Pilsētas  infrastruktūras objektu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13,5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99502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Pārējā inženierbūvniecība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Komplekso būvju ražošanas uzņēmumos būvniecība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-0,7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19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1301"/>
            <a:ext cx="10515600" cy="540163"/>
          </a:xfrm>
        </p:spPr>
        <p:txBody>
          <a:bodyPr>
            <a:normAutofit fontScale="90000"/>
          </a:bodyPr>
          <a:lstStyle/>
          <a:p>
            <a:r>
              <a:rPr lang="lv-LV" sz="3600" b="1" dirty="0">
                <a:solidFill>
                  <a:schemeClr val="accent6"/>
                </a:solidFill>
              </a:rPr>
              <a:t>Būvniecības izmaksu izmaiņas pa resursu </a:t>
            </a:r>
            <a:r>
              <a:rPr lang="lv-LV" sz="3600" b="1" dirty="0" smtClean="0">
                <a:solidFill>
                  <a:schemeClr val="accent6"/>
                </a:solidFill>
              </a:rPr>
              <a:t>veidiem</a:t>
            </a:r>
            <a:endParaRPr lang="lv-LV" sz="3600" b="1" dirty="0">
              <a:solidFill>
                <a:schemeClr val="accent6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10D0B5-09BC-41FA-8F84-E66F00B234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6907"/>
          <a:stretch/>
        </p:blipFill>
        <p:spPr>
          <a:xfrm>
            <a:off x="141403" y="1207416"/>
            <a:ext cx="3432752" cy="252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021C7F-5281-4576-85DD-4D98F446E30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" r="37911"/>
          <a:stretch/>
        </p:blipFill>
        <p:spPr>
          <a:xfrm>
            <a:off x="3493474" y="1207416"/>
            <a:ext cx="3378059" cy="2520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B69EBA-0C59-4860-B806-1B8EEDE7584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" r="37582"/>
          <a:stretch/>
        </p:blipFill>
        <p:spPr>
          <a:xfrm>
            <a:off x="6871533" y="1207416"/>
            <a:ext cx="3395988" cy="252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10D0B5-09BC-41FA-8F84-E66F00B234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3975"/>
          <a:stretch/>
        </p:blipFill>
        <p:spPr>
          <a:xfrm>
            <a:off x="10231965" y="1207416"/>
            <a:ext cx="1960035" cy="25200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960579"/>
              </p:ext>
            </p:extLst>
          </p:nvPr>
        </p:nvGraphicFramePr>
        <p:xfrm>
          <a:off x="141404" y="845466"/>
          <a:ext cx="10080000" cy="360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Dzīvojamās mājas1</a:t>
                      </a:r>
                      <a:endParaRPr lang="lv-LV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Nedzīvojamās mājas</a:t>
                      </a:r>
                      <a:endParaRPr lang="lv-LV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Transporta</a:t>
                      </a:r>
                      <a:r>
                        <a:rPr lang="lv-LV" sz="1600" baseline="0" dirty="0" smtClean="0"/>
                        <a:t> objekti</a:t>
                      </a:r>
                      <a:endParaRPr lang="lv-LV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77364"/>
              </p:ext>
            </p:extLst>
          </p:nvPr>
        </p:nvGraphicFramePr>
        <p:xfrm>
          <a:off x="151965" y="3717891"/>
          <a:ext cx="11364000" cy="37084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Pilsētas infrastruktūra</a:t>
                      </a:r>
                      <a:endParaRPr lang="lv-LV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Pārējā </a:t>
                      </a:r>
                      <a:r>
                        <a:rPr lang="lv-LV" sz="1600" dirty="0" err="1" smtClean="0"/>
                        <a:t>inženierbūvniecība</a:t>
                      </a:r>
                      <a:endParaRPr lang="lv-LV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600" dirty="0" smtClean="0"/>
                        <a:t>Komplekso būvju ražošanas uzņēmumos būvniecība</a:t>
                      </a:r>
                      <a:endParaRPr lang="lv-LV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6">
                            <a:lumMod val="60000"/>
                            <a:lumOff val="40000"/>
                            <a:tint val="66000"/>
                            <a:satMod val="160000"/>
                          </a:schemeClr>
                        </a:gs>
                        <a:gs pos="50000">
                          <a:schemeClr val="accent6">
                            <a:lumMod val="60000"/>
                            <a:lumOff val="40000"/>
                            <a:tint val="44500"/>
                            <a:satMod val="160000"/>
                          </a:schemeClr>
                        </a:gs>
                        <a:gs pos="100000">
                          <a:schemeClr val="accent6">
                            <a:lumMod val="60000"/>
                            <a:lumOff val="40000"/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E8472C93-C6E7-420D-9A6E-C35BFA3E438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37622"/>
          <a:stretch/>
        </p:blipFill>
        <p:spPr>
          <a:xfrm>
            <a:off x="141403" y="4099875"/>
            <a:ext cx="3385686" cy="252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5D44182-E0EC-4F99-9E6F-3D9B06A228DA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37036"/>
          <a:stretch/>
        </p:blipFill>
        <p:spPr>
          <a:xfrm>
            <a:off x="3497461" y="4099875"/>
            <a:ext cx="3425705" cy="252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EB4F4F4-2A94-4846-837C-D0B9B46776DB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2007"/>
          <a:stretch/>
        </p:blipFill>
        <p:spPr>
          <a:xfrm>
            <a:off x="6860378" y="4099875"/>
            <a:ext cx="5331621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365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apjoma izmaiņu ietekme uz būvniecības izmaksām ar ekspertu prognozi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386" y="1818000"/>
            <a:ext cx="8045229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427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apjoma izmaiņu ietekme uz </a:t>
            </a:r>
            <a:br>
              <a:rPr lang="lv-LV" b="1" dirty="0">
                <a:solidFill>
                  <a:schemeClr val="accent6"/>
                </a:solidFill>
              </a:rPr>
            </a:br>
            <a:r>
              <a:rPr lang="lv-LV" b="1" dirty="0">
                <a:solidFill>
                  <a:schemeClr val="accent6"/>
                </a:solidFill>
              </a:rPr>
              <a:t>peļņas normu ar ekspertu novērtējumiem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461" y="1818000"/>
            <a:ext cx="8387078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62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apjoma izmaiņu scenāriji un izmaksu izmaiņas / peļņas norma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9E65F4-B911-48FC-92F4-8DB631B55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067120"/>
              </p:ext>
            </p:extLst>
          </p:nvPr>
        </p:nvGraphicFramePr>
        <p:xfrm>
          <a:off x="1509487" y="2824574"/>
          <a:ext cx="9173026" cy="3383280"/>
        </p:xfrm>
        <a:graphic>
          <a:graphicData uri="http://schemas.openxmlformats.org/drawingml/2006/table">
            <a:tbl>
              <a:tblPr firstRow="1" firstCol="1">
                <a:tableStyleId>{E8B1032C-EA38-4F05-BA0D-38AFFFC7BED3}</a:tableStyleId>
              </a:tblPr>
              <a:tblGrid>
                <a:gridCol w="3057338">
                  <a:extLst>
                    <a:ext uri="{9D8B030D-6E8A-4147-A177-3AD203B41FA5}">
                      <a16:colId xmlns:a16="http://schemas.microsoft.com/office/drawing/2014/main" val="2565919921"/>
                    </a:ext>
                  </a:extLst>
                </a:gridCol>
                <a:gridCol w="3057338">
                  <a:extLst>
                    <a:ext uri="{9D8B030D-6E8A-4147-A177-3AD203B41FA5}">
                      <a16:colId xmlns:a16="http://schemas.microsoft.com/office/drawing/2014/main" val="664726822"/>
                    </a:ext>
                  </a:extLst>
                </a:gridCol>
                <a:gridCol w="3058350">
                  <a:extLst>
                    <a:ext uri="{9D8B030D-6E8A-4147-A177-3AD203B41FA5}">
                      <a16:colId xmlns:a16="http://schemas.microsoft.com/office/drawing/2014/main" val="2303991997"/>
                    </a:ext>
                  </a:extLst>
                </a:gridCol>
              </a:tblGrid>
              <a:tr h="86423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Būvniecības apjoma izmaiņu scenāriji, procentos pret iepriekšējo gadu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Vidējais ekspertu novērtējums būvniecības izmaksu izmaiņām,  procentos pret iepriekšējo gadu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</a:rPr>
                        <a:t>Vidējais ekspertu novērtējums peļņas normai procentos, kas būtu pieņemama Latvijas būvuzņēmējiem</a:t>
                      </a:r>
                      <a:endParaRPr lang="lv-LV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15995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-20% līdz -10%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-6,02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4952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-10% līdz -0%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0,83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3,95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04679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0% līdz +10%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8,33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8,70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0588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+10% līdz +20%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10,09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9,33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27494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800">
                          <a:effectLst/>
                        </a:rPr>
                        <a:t>+20% līdz +30%</a:t>
                      </a:r>
                      <a:endParaRPr lang="lv-LV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15,03</a:t>
                      </a:r>
                      <a:endParaRPr lang="lv-LV" sz="2000" b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10,55</a:t>
                      </a:r>
                      <a:endParaRPr lang="lv-LV" sz="20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737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1963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apjoma izmaiņu scenāriji un peļņas norma pa apakšnozarēm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803762"/>
              </p:ext>
            </p:extLst>
          </p:nvPr>
        </p:nvGraphicFramePr>
        <p:xfrm>
          <a:off x="798787" y="2399530"/>
          <a:ext cx="10594427" cy="3657600"/>
        </p:xfrm>
        <a:graphic>
          <a:graphicData uri="http://schemas.openxmlformats.org/drawingml/2006/table">
            <a:tbl>
              <a:tblPr firstRow="1">
                <a:tableStyleId>{E8B1032C-EA38-4F05-BA0D-38AFFFC7BED3}</a:tableStyleId>
              </a:tblPr>
              <a:tblGrid>
                <a:gridCol w="5824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4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4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4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0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Būvniecības apjoma izmaiņu scenāriji, procentos pret iepriekšējo gadu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-20% līdz -10%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-10% līdz -0%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0% līdz +10%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+10% līdz +20%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1600" dirty="0">
                          <a:effectLst/>
                        </a:rPr>
                        <a:t>+20% līdz +30%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Dzīvojamo ēku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4,5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6,0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22,5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14,4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12,0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Nedzīvojamo ēku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5,3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6,3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23,8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11,4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11,3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Transporta objektu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-2,3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0,3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2,7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5,7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8,0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Pilsētas  infrastruktūras objektu 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2,0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4,1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6,5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7,0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Pārējā inženierbūvniecība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6,0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6,0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8,5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8,0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19,0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Komplekso būvju ražošanas uzņēmumos būvniecība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2,5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4,5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6,0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14,7</a:t>
                      </a:r>
                      <a:endParaRPr lang="lv-LV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10,5</a:t>
                      </a:r>
                      <a:endParaRPr lang="lv-LV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656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7820842-FCA3-4FB4-9170-FC1FF81F8CE8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3724F4-853B-4FEE-9266-7F6ADCC95061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3761B-8E0B-4EF7-A996-93B74EE19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Paldies. 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852718-2897-469A-B996-7A873964B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25" y="5040312"/>
            <a:ext cx="50101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86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anvas 1"/>
          <p:cNvGrpSpPr/>
          <p:nvPr/>
        </p:nvGrpSpPr>
        <p:grpSpPr>
          <a:xfrm>
            <a:off x="906716" y="1623341"/>
            <a:ext cx="4706684" cy="4947754"/>
            <a:chOff x="674426" y="307076"/>
            <a:chExt cx="4706684" cy="4947754"/>
          </a:xfrm>
        </p:grpSpPr>
        <p:sp>
          <p:nvSpPr>
            <p:cNvPr id="6" name="Text Box 15"/>
            <p:cNvSpPr txBox="1"/>
            <p:nvPr/>
          </p:nvSpPr>
          <p:spPr>
            <a:xfrm>
              <a:off x="674426" y="3483219"/>
              <a:ext cx="4126174" cy="1771611"/>
            </a:xfrm>
            <a:prstGeom prst="rect">
              <a:avLst/>
            </a:prstGeom>
            <a:solidFill>
              <a:schemeClr val="lt1"/>
            </a:solidFill>
            <a:ln w="12700">
              <a:solidFill>
                <a:schemeClr val="accent2">
                  <a:lumMod val="75000"/>
                </a:schemeClr>
              </a:solidFill>
              <a:prstDash val="sysDash"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 dirty="0">
                  <a:solidFill>
                    <a:srgbClr val="C45911"/>
                  </a:solidFill>
                  <a:ea typeface="Times New Roman"/>
                  <a:cs typeface="Times New Roman"/>
                </a:rPr>
                <a:t>Prognožu varianti</a:t>
              </a:r>
              <a:endParaRPr lang="lv-LV" sz="1100" dirty="0">
                <a:ea typeface="Times New Roman"/>
                <a:cs typeface="Times New Roman"/>
              </a:endParaRPr>
            </a:p>
          </p:txBody>
        </p:sp>
        <p:sp>
          <p:nvSpPr>
            <p:cNvPr id="7" name="Text Box 4"/>
            <p:cNvSpPr txBox="1"/>
            <p:nvPr/>
          </p:nvSpPr>
          <p:spPr>
            <a:xfrm>
              <a:off x="1924334" y="307076"/>
              <a:ext cx="1828800" cy="348018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 dirty="0">
                  <a:ea typeface="Times New Roman"/>
                  <a:cs typeface="Times New Roman"/>
                </a:rPr>
                <a:t>Datu izguve</a:t>
              </a:r>
            </a:p>
          </p:txBody>
        </p:sp>
        <p:sp>
          <p:nvSpPr>
            <p:cNvPr id="8" name="Text Box 5"/>
            <p:cNvSpPr txBox="1"/>
            <p:nvPr/>
          </p:nvSpPr>
          <p:spPr>
            <a:xfrm>
              <a:off x="750627" y="1214650"/>
              <a:ext cx="1508077" cy="600503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 dirty="0">
                  <a:ea typeface="Times New Roman"/>
                  <a:cs typeface="Times New Roman"/>
                </a:rPr>
                <a:t>Galvenās tendences modeļi</a:t>
              </a:r>
            </a:p>
          </p:txBody>
        </p:sp>
        <p:cxnSp>
          <p:nvCxnSpPr>
            <p:cNvPr id="9" name="Elbow Connector 8"/>
            <p:cNvCxnSpPr>
              <a:stCxn id="7" idx="2"/>
              <a:endCxn id="8" idx="0"/>
            </p:cNvCxnSpPr>
            <p:nvPr/>
          </p:nvCxnSpPr>
          <p:spPr>
            <a:xfrm rot="5400000">
              <a:off x="1891922" y="267838"/>
              <a:ext cx="559556" cy="1334068"/>
            </a:xfrm>
            <a:prstGeom prst="bentConnector3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Box 8"/>
            <p:cNvSpPr txBox="1"/>
            <p:nvPr/>
          </p:nvSpPr>
          <p:spPr>
            <a:xfrm>
              <a:off x="3216322" y="2440392"/>
              <a:ext cx="1508077" cy="42634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000">
                  <a:ea typeface="Times New Roman"/>
                  <a:cs typeface="Times New Roman"/>
                </a:rPr>
                <a:t>Ekspertu vērtējumu apkopošana</a:t>
              </a:r>
              <a:endParaRPr lang="lv-LV" sz="1100">
                <a:ea typeface="Times New Roman"/>
                <a:cs typeface="Times New Roman"/>
              </a:endParaRPr>
            </a:p>
          </p:txBody>
        </p:sp>
        <p:cxnSp>
          <p:nvCxnSpPr>
            <p:cNvPr id="11" name="Elbow Connector 10"/>
            <p:cNvCxnSpPr>
              <a:stCxn id="7" idx="2"/>
              <a:endCxn id="21" idx="0"/>
            </p:cNvCxnSpPr>
            <p:nvPr/>
          </p:nvCxnSpPr>
          <p:spPr>
            <a:xfrm rot="16200000" flipH="1">
              <a:off x="3124887" y="368940"/>
              <a:ext cx="559320" cy="1131627"/>
            </a:xfrm>
            <a:prstGeom prst="bentConnector3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10"/>
            <p:cNvSpPr txBox="1"/>
            <p:nvPr/>
          </p:nvSpPr>
          <p:spPr>
            <a:xfrm>
              <a:off x="750627" y="2295666"/>
              <a:ext cx="1508077" cy="600503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>
                  <a:ea typeface="Times New Roman"/>
                  <a:cs typeface="Times New Roman"/>
                </a:rPr>
                <a:t>Modeļu kvalitātes novērtēšana</a:t>
              </a:r>
            </a:p>
          </p:txBody>
        </p:sp>
        <p:cxnSp>
          <p:nvCxnSpPr>
            <p:cNvPr id="13" name="Straight Arrow Connector 12"/>
            <p:cNvCxnSpPr>
              <a:stCxn id="8" idx="2"/>
              <a:endCxn id="12" idx="0"/>
            </p:cNvCxnSpPr>
            <p:nvPr/>
          </p:nvCxnSpPr>
          <p:spPr>
            <a:xfrm>
              <a:off x="1504666" y="1815153"/>
              <a:ext cx="0" cy="480513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 Box 16"/>
            <p:cNvSpPr txBox="1"/>
            <p:nvPr/>
          </p:nvSpPr>
          <p:spPr>
            <a:xfrm>
              <a:off x="803327" y="3619153"/>
              <a:ext cx="1224000" cy="126000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 dirty="0">
                  <a:ea typeface="Times New Roman"/>
                  <a:cs typeface="Times New Roman"/>
                </a:rPr>
                <a:t>I variants</a:t>
              </a:r>
            </a:p>
            <a:p>
              <a:pPr algn="ctr"/>
              <a:r>
                <a:rPr lang="lv-LV" sz="1100" dirty="0">
                  <a:ea typeface="Times New Roman"/>
                  <a:cs typeface="Times New Roman"/>
                </a:rPr>
                <a:t/>
              </a:r>
              <a:br>
                <a:rPr lang="lv-LV" sz="1100" dirty="0">
                  <a:ea typeface="Times New Roman"/>
                  <a:cs typeface="Times New Roman"/>
                </a:rPr>
              </a:br>
              <a:r>
                <a:rPr lang="lv-LV" sz="1100" dirty="0">
                  <a:ea typeface="Times New Roman"/>
                  <a:cs typeface="Times New Roman"/>
                </a:rPr>
                <a:t>Statistisko datu ekstrapolējošā prognoze</a:t>
              </a:r>
            </a:p>
          </p:txBody>
        </p:sp>
        <p:sp>
          <p:nvSpPr>
            <p:cNvPr id="15" name="Text Box 18"/>
            <p:cNvSpPr txBox="1"/>
            <p:nvPr/>
          </p:nvSpPr>
          <p:spPr>
            <a:xfrm>
              <a:off x="3447562" y="3619179"/>
              <a:ext cx="1224000" cy="126000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>
                  <a:ea typeface="Times New Roman"/>
                  <a:cs typeface="Times New Roman"/>
                </a:rPr>
                <a:t>III variants</a:t>
              </a:r>
            </a:p>
            <a:p>
              <a:pPr algn="ctr"/>
              <a:r>
                <a:rPr lang="lv-LV" sz="1100">
                  <a:ea typeface="Times New Roman"/>
                  <a:cs typeface="Times New Roman"/>
                </a:rPr>
                <a:t/>
              </a:r>
              <a:br>
                <a:rPr lang="lv-LV" sz="1100">
                  <a:ea typeface="Times New Roman"/>
                  <a:cs typeface="Times New Roman"/>
                </a:rPr>
              </a:br>
              <a:r>
                <a:rPr lang="lv-LV" sz="1100">
                  <a:ea typeface="Times New Roman"/>
                  <a:cs typeface="Times New Roman"/>
                </a:rPr>
                <a:t>Ekspertu prognoze</a:t>
              </a:r>
            </a:p>
          </p:txBody>
        </p:sp>
        <p:cxnSp>
          <p:nvCxnSpPr>
            <p:cNvPr id="16" name="Straight Arrow Connector 15"/>
            <p:cNvCxnSpPr>
              <a:stCxn id="12" idx="2"/>
              <a:endCxn id="14" idx="0"/>
            </p:cNvCxnSpPr>
            <p:nvPr/>
          </p:nvCxnSpPr>
          <p:spPr>
            <a:xfrm flipH="1">
              <a:off x="1415327" y="2896169"/>
              <a:ext cx="89339" cy="722984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2" idx="2"/>
              <a:endCxn id="20" idx="0"/>
            </p:cNvCxnSpPr>
            <p:nvPr/>
          </p:nvCxnSpPr>
          <p:spPr>
            <a:xfrm>
              <a:off x="1504666" y="2896169"/>
              <a:ext cx="1238572" cy="723013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0" idx="2"/>
              <a:endCxn id="20" idx="0"/>
            </p:cNvCxnSpPr>
            <p:nvPr/>
          </p:nvCxnSpPr>
          <p:spPr>
            <a:xfrm flipH="1">
              <a:off x="2743238" y="2866739"/>
              <a:ext cx="1227123" cy="752443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2"/>
              <a:endCxn id="15" idx="0"/>
            </p:cNvCxnSpPr>
            <p:nvPr/>
          </p:nvCxnSpPr>
          <p:spPr>
            <a:xfrm>
              <a:off x="3970361" y="2866739"/>
              <a:ext cx="89201" cy="752440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 Box 17"/>
            <p:cNvSpPr txBox="1"/>
            <p:nvPr/>
          </p:nvSpPr>
          <p:spPr>
            <a:xfrm>
              <a:off x="2131238" y="3619182"/>
              <a:ext cx="1224000" cy="1260000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100">
                  <a:ea typeface="Times New Roman"/>
                  <a:cs typeface="Times New Roman"/>
                </a:rPr>
                <a:t>II variants</a:t>
              </a:r>
            </a:p>
            <a:p>
              <a:pPr algn="ctr"/>
              <a:r>
                <a:rPr lang="lv-LV" sz="1100">
                  <a:ea typeface="Times New Roman"/>
                  <a:cs typeface="Times New Roman"/>
                </a:rPr>
                <a:t/>
              </a:r>
              <a:br>
                <a:rPr lang="lv-LV" sz="1100">
                  <a:ea typeface="Times New Roman"/>
                  <a:cs typeface="Times New Roman"/>
                </a:rPr>
              </a:br>
              <a:r>
                <a:rPr lang="lv-LV" sz="1100">
                  <a:ea typeface="Times New Roman"/>
                  <a:cs typeface="Times New Roman"/>
                </a:rPr>
                <a:t>Kombinētā (ekspertu-statistiskā) prognoze</a:t>
              </a:r>
            </a:p>
          </p:txBody>
        </p:sp>
        <p:sp>
          <p:nvSpPr>
            <p:cNvPr id="21" name="Text Box 30"/>
            <p:cNvSpPr txBox="1"/>
            <p:nvPr/>
          </p:nvSpPr>
          <p:spPr>
            <a:xfrm>
              <a:off x="3216322" y="1214414"/>
              <a:ext cx="1508077" cy="382817"/>
            </a:xfrm>
            <a:prstGeom prst="rect">
              <a:avLst/>
            </a:prstGeom>
            <a:solidFill>
              <a:schemeClr val="lt1"/>
            </a:solidFill>
            <a:ln w="9525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lv-LV" sz="1000" dirty="0">
                  <a:ea typeface="Times New Roman"/>
                  <a:cs typeface="Times New Roman"/>
                </a:rPr>
                <a:t>Ekspertu intervijas un aptauja</a:t>
              </a:r>
              <a:endParaRPr lang="lv-LV" sz="1100" dirty="0">
                <a:ea typeface="Times New Roman"/>
                <a:cs typeface="Times New Roman"/>
              </a:endParaRPr>
            </a:p>
          </p:txBody>
        </p:sp>
        <p:cxnSp>
          <p:nvCxnSpPr>
            <p:cNvPr id="22" name="Straight Arrow Connector 21"/>
            <p:cNvCxnSpPr>
              <a:stCxn id="21" idx="2"/>
              <a:endCxn id="10" idx="0"/>
            </p:cNvCxnSpPr>
            <p:nvPr/>
          </p:nvCxnSpPr>
          <p:spPr>
            <a:xfrm>
              <a:off x="3970361" y="1597231"/>
              <a:ext cx="0" cy="843161"/>
            </a:xfrm>
            <a:prstGeom prst="straightConnector1">
              <a:avLst/>
            </a:prstGeom>
            <a:ln w="127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 Box 29"/>
            <p:cNvSpPr txBox="1"/>
            <p:nvPr/>
          </p:nvSpPr>
          <p:spPr>
            <a:xfrm>
              <a:off x="3735319" y="1751333"/>
              <a:ext cx="1645791" cy="504983"/>
            </a:xfrm>
            <a:prstGeom prst="rect">
              <a:avLst/>
            </a:prstGeom>
            <a:solidFill>
              <a:srgbClr val="FFFFFF">
                <a:alpha val="80000"/>
              </a:srgbClr>
            </a:solidFill>
            <a:ln w="9525">
              <a:solidFill>
                <a:schemeClr val="bg1">
                  <a:lumMod val="65000"/>
                </a:schemeClr>
              </a:solidFill>
              <a:prstDash val="sysDash"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28600"/>
              <a:r>
                <a:rPr lang="lv-LV" sz="900" dirty="0">
                  <a:ea typeface="Times New Roman"/>
                  <a:cs typeface="Times New Roman"/>
                </a:rPr>
                <a:t>Prognozēšana</a:t>
              </a:r>
              <a:endParaRPr lang="lv-LV" sz="1100" dirty="0">
                <a:ea typeface="Times New Roman"/>
                <a:cs typeface="Times New Roman"/>
              </a:endParaRPr>
            </a:p>
            <a:p>
              <a:pPr marL="228600"/>
              <a:r>
                <a:rPr lang="lv-LV" sz="900" dirty="0">
                  <a:ea typeface="Times New Roman"/>
                  <a:cs typeface="Times New Roman"/>
                </a:rPr>
                <a:t>Faktoru identifikācija</a:t>
              </a:r>
              <a:endParaRPr lang="lv-LV" sz="1100" dirty="0">
                <a:ea typeface="Times New Roman"/>
                <a:cs typeface="Times New Roman"/>
              </a:endParaRPr>
            </a:p>
            <a:p>
              <a:pPr marL="228600"/>
              <a:r>
                <a:rPr lang="lv-LV" sz="900" dirty="0">
                  <a:ea typeface="Times New Roman"/>
                  <a:cs typeface="Times New Roman"/>
                </a:rPr>
                <a:t>Faktoru novērtēšana</a:t>
              </a:r>
              <a:endParaRPr lang="lv-LV" sz="1100" dirty="0">
                <a:ea typeface="Times New Roman"/>
                <a:cs typeface="Times New Roman"/>
              </a:endParaRPr>
            </a:p>
          </p:txBody>
        </p:sp>
      </p:grp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549449" y="590301"/>
            <a:ext cx="9926907" cy="580542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chemeClr val="accent6"/>
                </a:solidFill>
                <a:latin typeface="+mn-lt"/>
              </a:rPr>
              <a:t>Datu vākšanas, datu ekstrapolācijas, ekspertvērtējumu apkopošanas un prognožu variantu izstrādes shēma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698F18-138C-4D34-BBE2-81E5B7EC6208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6D8AE9-A2C0-4900-8AF9-841AE93B92E3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B4C80FF7-3437-4745-9273-8941BBFEF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8A03BA7-F098-4862-9007-5850E29ABC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7528" y="1017273"/>
            <a:ext cx="1825156" cy="601164"/>
          </a:xfrm>
          <a:prstGeom prst="rect">
            <a:avLst/>
          </a:prstGeom>
        </p:spPr>
      </p:pic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5CE75F29-2216-4D8E-8019-FB5949B0D99A}"/>
              </a:ext>
            </a:extLst>
          </p:cNvPr>
          <p:cNvSpPr txBox="1">
            <a:spLocks/>
          </p:cNvSpPr>
          <p:nvPr/>
        </p:nvSpPr>
        <p:spPr>
          <a:xfrm>
            <a:off x="8051006" y="2722086"/>
            <a:ext cx="3951678" cy="2843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lv-LV" sz="2000" u="sng" dirty="0"/>
              <a:t>Vispārīgie eksperti</a:t>
            </a:r>
            <a:r>
              <a:rPr lang="lv-LV" sz="2000" dirty="0"/>
              <a:t> – </a:t>
            </a:r>
            <a:r>
              <a:rPr lang="lv-LV" sz="2000" dirty="0" smtClean="0"/>
              <a:t>būvniecība </a:t>
            </a:r>
            <a:r>
              <a:rPr lang="lv-LV" sz="2000" dirty="0"/>
              <a:t>nozari pārstāvošas savienības, asociācijas; makroekonomikas speciālisti no bankām, </a:t>
            </a:r>
            <a:r>
              <a:rPr lang="lv-LV" sz="2000" dirty="0" smtClean="0"/>
              <a:t>augstskolām</a:t>
            </a:r>
            <a:endParaRPr lang="lv-LV" sz="2000" dirty="0"/>
          </a:p>
          <a:p>
            <a:pPr marL="0" indent="0">
              <a:buFont typeface="Arial" panose="020B0604020202020204" pitchFamily="34" charset="0"/>
              <a:buNone/>
            </a:pPr>
            <a:endParaRPr lang="lv-LV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lv-LV" sz="2000" u="sng" dirty="0" smtClean="0"/>
              <a:t>Apakšnozaru </a:t>
            </a:r>
            <a:r>
              <a:rPr lang="lv-LV" sz="2000" u="sng" dirty="0"/>
              <a:t>eksperti</a:t>
            </a:r>
            <a:r>
              <a:rPr lang="lv-LV" sz="2000" dirty="0"/>
              <a:t> – komersanti, kas pārstāv būvniecības nozares apakšnozares</a:t>
            </a:r>
          </a:p>
        </p:txBody>
      </p:sp>
      <p:graphicFrame>
        <p:nvGraphicFramePr>
          <p:cNvPr id="30" name="Diagram 29">
            <a:extLst>
              <a:ext uri="{FF2B5EF4-FFF2-40B4-BE49-F238E27FC236}">
                <a16:creationId xmlns:a16="http://schemas.microsoft.com/office/drawing/2014/main" id="{80899EC0-ACF0-430E-81E0-BA9F0ADE2D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0838902"/>
              </p:ext>
            </p:extLst>
          </p:nvPr>
        </p:nvGraphicFramePr>
        <p:xfrm>
          <a:off x="5923822" y="2722087"/>
          <a:ext cx="2011681" cy="253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374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321" y="632618"/>
            <a:ext cx="8801647" cy="60663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dirty="0">
                <a:solidFill>
                  <a:schemeClr val="accent6"/>
                </a:solidFill>
              </a:rPr>
              <a:t>Pētāmais rādītājs</a:t>
            </a:r>
          </a:p>
          <a:p>
            <a:pPr marL="400050" lvl="1" indent="0">
              <a:buNone/>
            </a:pPr>
            <a:r>
              <a:rPr lang="lv-LV" dirty="0"/>
              <a:t>Būvniecības izmaksu izmaiņas</a:t>
            </a:r>
          </a:p>
          <a:p>
            <a:pPr marL="400050" lvl="1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>
                <a:solidFill>
                  <a:schemeClr val="accent6"/>
                </a:solidFill>
              </a:rPr>
              <a:t>Objektu grupas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Dzīvojamās ēkas,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Nedzīvojamās ēkas,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Transporta objekti,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Pazemes maģistrālie cauruļvadi,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Komplekso būvju rūpnieciskās ražošanas uzņēmumi būvniecībā,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citu inženierbūvju būvniecība.</a:t>
            </a:r>
          </a:p>
          <a:p>
            <a:pPr marL="0" indent="0">
              <a:buNone/>
            </a:pPr>
            <a:r>
              <a:rPr lang="lv-LV" dirty="0">
                <a:solidFill>
                  <a:schemeClr val="accent6"/>
                </a:solidFill>
              </a:rPr>
              <a:t>Resursu veidi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Būvmateriāli,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Strādnieku darba samaksa,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Izmaksas mašīnu un mehānismu uzturēšanai un ekspluatācijai,</a:t>
            </a:r>
          </a:p>
          <a:p>
            <a:pPr lvl="1">
              <a:buFont typeface="Wingdings 3" panose="05040102010807070707" pitchFamily="18" charset="2"/>
              <a:buChar char=""/>
            </a:pPr>
            <a:r>
              <a:rPr lang="lv-LV" dirty="0"/>
              <a:t>Plānošanas izdevumi - arhitektūra, būvinženieri, u.c.</a:t>
            </a:r>
          </a:p>
          <a:p>
            <a:pPr marL="0" indent="0">
              <a:buNone/>
            </a:pPr>
            <a:endParaRPr lang="lv-LV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5FF766-AAE5-42A6-AF06-5C13EDD10932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87E07F-C7AC-42D7-91B3-BC2453F8D18A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00134E-6300-4483-8040-356DC8257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191FAF-1ACE-4373-A452-6BBDB13E98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7528" y="1017273"/>
            <a:ext cx="1825156" cy="60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8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u="sng" dirty="0">
                <a:solidFill>
                  <a:schemeClr val="accent6"/>
                </a:solidFill>
              </a:rPr>
              <a:t>Darbaspēka</a:t>
            </a:r>
            <a:r>
              <a:rPr lang="lv-LV" b="1" dirty="0">
                <a:solidFill>
                  <a:schemeClr val="accent6"/>
                </a:solidFill>
              </a:rPr>
              <a:t> izmaksu izmaiņas ietekmējošie faktori – būtiskākie 5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E4C0A7-1BB5-48C1-AA74-9029C93E0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anchor="ctr"/>
          <a:lstStyle/>
          <a:p>
            <a:pPr algn="ctr"/>
            <a:r>
              <a:rPr lang="lv-LV" dirty="0"/>
              <a:t>Vispārīgie eksperti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3541342-B9B7-406E-852C-99B3C7E19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anchor="ctr"/>
          <a:lstStyle/>
          <a:p>
            <a:pPr algn="ctr"/>
            <a:r>
              <a:rPr lang="lv-LV" dirty="0"/>
              <a:t>Apakšnozaru eksperti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462E208-0934-45DD-A409-2D2671740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50456"/>
            <a:ext cx="5183188" cy="384240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/>
              <a:t>Būvniecības apjoms Latvijā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(8,57)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Darbaspēka nodokļu līmenis Latvijā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(7,76)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Iedzīvotāju īpatsvars ar profesionālo izglītību ar būvniecību saistītās profesijās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(7,29)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ES darbaspēka pieprasījums būvniecības nozarē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(6,90)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Darbaspēka samaksas līmenis ES valstīs būvniecības nozarē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(6,81)</a:t>
            </a:r>
          </a:p>
          <a:p>
            <a:pPr marL="514350" indent="-514350">
              <a:buFont typeface="+mj-lt"/>
              <a:buAutoNum type="arabicPeriod"/>
            </a:pPr>
            <a:endParaRPr lang="lv-LV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D5F5EE4-6839-477B-8223-4622E8C0A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50456"/>
            <a:ext cx="5157787" cy="384240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/>
              <a:t>Būvniecības apjoms Latvijā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(8,94)</a:t>
            </a:r>
            <a:br>
              <a:rPr lang="lv-LV" dirty="0">
                <a:solidFill>
                  <a:schemeClr val="bg1">
                    <a:lumMod val="50000"/>
                  </a:schemeClr>
                </a:solidFill>
              </a:rPr>
            </a:br>
            <a:endParaRPr lang="lv-LV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Darbaspēka samaksas līmenis ES valstīs būvniecības nozarē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(8,00)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Darbaspēka migrācijas saldo Latvijā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(7,81)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ES darbaspēka pieprasījums būvniecības nozarē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(7,81)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/>
              <a:t>Par publiskiem līdzekļiem īstenoto būvniecības ieceru apjoms </a:t>
            </a:r>
            <a:r>
              <a:rPr lang="lv-LV" dirty="0">
                <a:solidFill>
                  <a:schemeClr val="bg1">
                    <a:lumMod val="50000"/>
                  </a:schemeClr>
                </a:solidFill>
              </a:rPr>
              <a:t>(7,50)</a:t>
            </a:r>
          </a:p>
          <a:p>
            <a:pPr marL="514350" indent="-514350">
              <a:buFont typeface="+mj-lt"/>
              <a:buAutoNum type="arabicPeriod"/>
            </a:pPr>
            <a:endParaRPr lang="lv-LV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C93F87F-7932-4019-B1B8-DE5804A82F23}"/>
              </a:ext>
            </a:extLst>
          </p:cNvPr>
          <p:cNvCxnSpPr/>
          <p:nvPr/>
        </p:nvCxnSpPr>
        <p:spPr>
          <a:xfrm>
            <a:off x="5406189" y="2800582"/>
            <a:ext cx="689811" cy="0"/>
          </a:xfrm>
          <a:prstGeom prst="line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168EC8C-5873-4930-8515-34152DBCA307}"/>
              </a:ext>
            </a:extLst>
          </p:cNvPr>
          <p:cNvCxnSpPr/>
          <p:nvPr/>
        </p:nvCxnSpPr>
        <p:spPr>
          <a:xfrm>
            <a:off x="5394813" y="5041089"/>
            <a:ext cx="689811" cy="0"/>
          </a:xfrm>
          <a:prstGeom prst="line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74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u="sng" dirty="0">
                <a:solidFill>
                  <a:schemeClr val="accent4">
                    <a:lumMod val="50000"/>
                  </a:schemeClr>
                </a:solidFill>
              </a:rPr>
              <a:t>Būvmateriālu</a:t>
            </a:r>
            <a:r>
              <a:rPr lang="lv-LV" b="1" dirty="0">
                <a:solidFill>
                  <a:schemeClr val="accent4">
                    <a:lumMod val="50000"/>
                  </a:schemeClr>
                </a:solidFill>
              </a:rPr>
              <a:t> izmaksu izmaiņas ietekmējošie faktori – būtiskākie 5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3E4C0A7-1BB5-48C1-AA74-9029C93E0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anchor="ctr"/>
          <a:lstStyle/>
          <a:p>
            <a:pPr algn="ctr"/>
            <a:r>
              <a:rPr lang="lv-LV" dirty="0"/>
              <a:t>Vispārīgie eksperti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3541342-B9B7-406E-852C-99B3C7E19C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anchor="ctr"/>
          <a:lstStyle/>
          <a:p>
            <a:pPr algn="ctr"/>
            <a:r>
              <a:rPr lang="lv-LV" dirty="0"/>
              <a:t>Apakšnozaru eksperti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462E208-0934-45DD-A409-2D2671740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50456"/>
            <a:ext cx="5183188" cy="38424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200" dirty="0"/>
              <a:t>Būvniecības apjoms valstī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(8,43)</a:t>
            </a:r>
            <a:br>
              <a:rPr lang="lv-LV" sz="2200" dirty="0">
                <a:solidFill>
                  <a:schemeClr val="bg1">
                    <a:lumMod val="50000"/>
                  </a:schemeClr>
                </a:solidFill>
              </a:rPr>
            </a:br>
            <a:endParaRPr lang="lv-LV" sz="2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Vidējā degvielas cena valstī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(6,86)</a:t>
            </a:r>
            <a:br>
              <a:rPr lang="lv-LV" sz="2200" dirty="0">
                <a:solidFill>
                  <a:schemeClr val="bg1">
                    <a:lumMod val="50000"/>
                  </a:schemeClr>
                </a:solidFill>
              </a:rPr>
            </a:br>
            <a:endParaRPr lang="lv-LV" sz="2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Nekustamā īpašuma kreditēšanas apjomi valstī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(6,62)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Par publiskiem līdzekļiem īstenoto būvniecības ieceru apjoms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(6,62)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ES kopējais būvniecības tirgus pieprasījums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(6,48)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D5F5EE4-6839-477B-8223-4622E8C0A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50456"/>
            <a:ext cx="5157787" cy="384240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sz="2200" dirty="0"/>
              <a:t>Būvniecības apjoms valstī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(8,31)</a:t>
            </a:r>
            <a:br>
              <a:rPr lang="lv-LV" sz="2200" dirty="0">
                <a:solidFill>
                  <a:schemeClr val="bg1">
                    <a:lumMod val="50000"/>
                  </a:schemeClr>
                </a:solidFill>
              </a:rPr>
            </a:br>
            <a:endParaRPr lang="lv-LV" sz="2200" dirty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Vidējā gada elektroenerģijas cena valstī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(7,25)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ES ēku būvniecības kvalitātes tehniskās prasības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(7,13)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Konkurences koncentrācijas rādītāji būvmateriālu tirgū valstī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(7,07)</a:t>
            </a:r>
          </a:p>
          <a:p>
            <a:pPr marL="514350" indent="-514350">
              <a:buFont typeface="+mj-lt"/>
              <a:buAutoNum type="arabicPeriod"/>
            </a:pPr>
            <a:r>
              <a:rPr lang="lv-LV" sz="2200" dirty="0"/>
              <a:t>ES kopējais būvniecības tirgus pieprasījums </a:t>
            </a:r>
            <a:r>
              <a:rPr lang="lv-LV" sz="2200" dirty="0">
                <a:solidFill>
                  <a:schemeClr val="bg1">
                    <a:lumMod val="50000"/>
                  </a:schemeClr>
                </a:solidFill>
              </a:rPr>
              <a:t>(7,06)</a:t>
            </a:r>
          </a:p>
          <a:p>
            <a:pPr marL="514350" indent="-514350">
              <a:buFont typeface="+mj-lt"/>
              <a:buAutoNum type="arabicPeriod"/>
            </a:pPr>
            <a:endParaRPr lang="lv-LV" sz="22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C93F87F-7932-4019-B1B8-DE5804A82F23}"/>
              </a:ext>
            </a:extLst>
          </p:cNvPr>
          <p:cNvCxnSpPr/>
          <p:nvPr/>
        </p:nvCxnSpPr>
        <p:spPr>
          <a:xfrm>
            <a:off x="5406189" y="2852098"/>
            <a:ext cx="689811" cy="0"/>
          </a:xfrm>
          <a:prstGeom prst="line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168EC8C-5873-4930-8515-34152DBCA307}"/>
              </a:ext>
            </a:extLst>
          </p:cNvPr>
          <p:cNvCxnSpPr/>
          <p:nvPr/>
        </p:nvCxnSpPr>
        <p:spPr>
          <a:xfrm>
            <a:off x="5406189" y="5762306"/>
            <a:ext cx="689811" cy="0"/>
          </a:xfrm>
          <a:prstGeom prst="line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727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smtClean="0">
                <a:solidFill>
                  <a:srgbClr val="70AD47"/>
                </a:solidFill>
              </a:rPr>
              <a:t>Darbaspēka un būvmateriālu izmaksas ietekmējošie faktori – </a:t>
            </a:r>
            <a:r>
              <a:rPr lang="lv-LV" b="1" u="sng" dirty="0" smtClean="0">
                <a:solidFill>
                  <a:srgbClr val="70AD47"/>
                </a:solidFill>
              </a:rPr>
              <a:t>būtiskākie apakšnozarēs</a:t>
            </a:r>
            <a:endParaRPr lang="lv-LV" b="1" dirty="0">
              <a:solidFill>
                <a:srgbClr val="70AD47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470030"/>
              </p:ext>
            </p:extLst>
          </p:nvPr>
        </p:nvGraphicFramePr>
        <p:xfrm>
          <a:off x="635000" y="1943100"/>
          <a:ext cx="11112500" cy="467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365">
                <a:tc>
                  <a:txBody>
                    <a:bodyPr/>
                    <a:lstStyle/>
                    <a:p>
                      <a:r>
                        <a:rPr lang="lv-LV" b="1" dirty="0" smtClean="0">
                          <a:solidFill>
                            <a:schemeClr val="bg1"/>
                          </a:solidFill>
                        </a:rPr>
                        <a:t>Dzīvojamo un </a:t>
                      </a:r>
                      <a:r>
                        <a:rPr lang="lv-LV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nedzīvojamo</a:t>
                      </a:r>
                      <a:r>
                        <a:rPr lang="lv-LV" b="1" baseline="0" dirty="0" smtClean="0">
                          <a:solidFill>
                            <a:schemeClr val="bg1"/>
                          </a:solidFill>
                        </a:rPr>
                        <a:t> ēku būvniecība</a:t>
                      </a:r>
                      <a:endParaRPr lang="lv-LV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v-LV" b="1" dirty="0" smtClean="0">
                          <a:solidFill>
                            <a:schemeClr val="bg1"/>
                          </a:solidFill>
                        </a:rPr>
                        <a:t>Transporta objektu būvniecība</a:t>
                      </a:r>
                      <a:endParaRPr lang="lv-LV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à"/>
                      </a:pPr>
                      <a:r>
                        <a:rPr lang="lv-LV" dirty="0" smtClean="0"/>
                        <a:t>Iedzīvotāju īpatsvars ar prof. būvniecības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dirty="0" smtClean="0"/>
                        <a:t>izglītību.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à"/>
                      </a:pPr>
                      <a:r>
                        <a:rPr lang="lv-LV" dirty="0" smtClean="0"/>
                        <a:t>Iedzīvotājiem pieejamie resursi (pašu</a:t>
                      </a:r>
                      <a:r>
                        <a:rPr lang="lv-LV" baseline="0" dirty="0" smtClean="0"/>
                        <a:t> / </a:t>
                      </a:r>
                      <a:r>
                        <a:rPr lang="lv-LV" dirty="0" smtClean="0"/>
                        <a:t>kreditēšana).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à"/>
                      </a:pPr>
                      <a:r>
                        <a:rPr lang="lv-LV" dirty="0" smtClean="0"/>
                        <a:t>Darbaspēka samaksas līmenis Latvijā citās nozarēs.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Neprognozējams finansējuma apjoms ilgtermiņā, ES fondu piesaistīšanas nevienmērīgums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Būvmateriālu pieejamība būvobjektu tuvumā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lv-LV" b="1" dirty="0" smtClean="0">
                          <a:solidFill>
                            <a:schemeClr val="bg1"/>
                          </a:solidFill>
                        </a:rPr>
                        <a:t>Pilsētas infrastruktūras objektu būvniecība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lv-LV" b="1" dirty="0" smtClean="0">
                          <a:solidFill>
                            <a:schemeClr val="bg1"/>
                          </a:solidFill>
                        </a:rPr>
                        <a:t>Pārējo</a:t>
                      </a:r>
                      <a:r>
                        <a:rPr lang="lv-LV" b="1" baseline="0" dirty="0" smtClean="0">
                          <a:solidFill>
                            <a:schemeClr val="bg1"/>
                          </a:solidFill>
                        </a:rPr>
                        <a:t> inženierbūvju būvniecība</a:t>
                      </a:r>
                      <a:endParaRPr lang="lv-LV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Darbaspēka</a:t>
                      </a: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trūkums - specifiskās jomās, sertificēti, nekvalificēti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specifisku </a:t>
                      </a:r>
                      <a:r>
                        <a:rPr lang="lv-LV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inženierspeciālistu</a:t>
                      </a: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prof. apmācības neesamība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tehnoloģisko iekārtu un specifisku būvmateriālu pieejamība, piegādes laiks un cenu līmenis ES tirgū</a:t>
                      </a:r>
                      <a:endParaRPr lang="lv-LV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Kvalificēta darbaspēka īpatsvars ar izglītību/pieredzi apakšnozarē;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 devēju konkurences par kvalificēto darbaspēku palielināšanās;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lv-LV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Komplekso būvju ražošanas uzņēmumos būvniecība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lv-LV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Raksturīgi</a:t>
                      </a:r>
                      <a:r>
                        <a:rPr lang="lv-LV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faktori visās apakšnozarēs</a:t>
                      </a:r>
                      <a:endParaRPr lang="lv-LV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7030A0">
                            <a:shade val="30000"/>
                            <a:satMod val="115000"/>
                          </a:srgbClr>
                        </a:gs>
                        <a:gs pos="50000">
                          <a:srgbClr val="7030A0">
                            <a:shade val="67500"/>
                            <a:satMod val="115000"/>
                          </a:srgbClr>
                        </a:gs>
                        <a:gs pos="100000">
                          <a:srgbClr val="7030A0">
                            <a:shade val="100000"/>
                            <a:satMod val="115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Kvalificētu darbinieku,</a:t>
                      </a: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speciālistu trūkums pie augoša būvniecības tirgus.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Būvniecības produkcijas</a:t>
                      </a: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apjoma izmaiņas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Degvielas cenu izmaiņas</a:t>
                      </a:r>
                    </a:p>
                    <a:p>
                      <a:pPr marL="285750" indent="-285750" algn="l" defTabSz="914400" rtl="0" eaLnBrk="1" latinLnBrk="0" hangingPunct="1">
                        <a:buFont typeface="Wingdings" panose="05000000000000000000" pitchFamily="2" charset="2"/>
                        <a:buChar char="à"/>
                      </a:pPr>
                      <a:r>
                        <a:rPr lang="lv-LV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Darbaspēka trūkums</a:t>
                      </a:r>
                      <a:endParaRPr lang="lv-LV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1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1519788"/>
            <a:ext cx="6677025" cy="532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76559" cy="1325563"/>
          </a:xfrm>
        </p:spPr>
        <p:txBody>
          <a:bodyPr>
            <a:normAutofit fontScale="90000"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Ēnu ekonomikas apkarošanas pasākumu ietekme uz darbaspēka un būvmateriālu izmaksām </a:t>
            </a:r>
            <a:r>
              <a:rPr lang="lv-LV" b="1" dirty="0" smtClean="0">
                <a:solidFill>
                  <a:schemeClr val="accent6"/>
                </a:solidFill>
              </a:rPr>
              <a:t>-</a:t>
            </a:r>
            <a:endParaRPr lang="lv-LV" b="1" dirty="0">
              <a:solidFill>
                <a:schemeClr val="accent6"/>
              </a:solidFill>
              <a:highlight>
                <a:srgbClr val="FFFF00"/>
              </a:highligh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525051"/>
              </p:ext>
            </p:extLst>
          </p:nvPr>
        </p:nvGraphicFramePr>
        <p:xfrm>
          <a:off x="647700" y="1895475"/>
          <a:ext cx="5476875" cy="3600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6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423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Ieviesta elektroniskā darba laika uzskaite būvlaukumā </a:t>
                      </a:r>
                      <a:r>
                        <a:rPr lang="lv-LV" sz="1200" b="1" u="none" strike="noStrike" dirty="0" smtClean="0">
                          <a:effectLst/>
                        </a:rPr>
                        <a:t>strādājošiem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423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Piemērot </a:t>
                      </a:r>
                      <a:r>
                        <a:rPr lang="lv-LV" sz="1200" b="1" u="none" strike="noStrike" dirty="0" err="1">
                          <a:effectLst/>
                        </a:rPr>
                        <a:t>būvkomersantu</a:t>
                      </a:r>
                      <a:r>
                        <a:rPr lang="lv-LV" sz="1200" b="1" u="none" strike="noStrike" dirty="0">
                          <a:effectLst/>
                        </a:rPr>
                        <a:t> klasifikāciju </a:t>
                      </a:r>
                      <a:r>
                        <a:rPr lang="lv-LV" sz="1200" b="1" u="none" strike="noStrike" dirty="0" smtClean="0">
                          <a:effectLst/>
                        </a:rPr>
                        <a:t>būvniecības </a:t>
                      </a:r>
                      <a:r>
                        <a:rPr lang="lv-LV" sz="1200" b="1" u="none" strike="noStrike" dirty="0">
                          <a:effectLst/>
                        </a:rPr>
                        <a:t>publiskajos </a:t>
                      </a:r>
                      <a:r>
                        <a:rPr lang="lv-LV" sz="1200" b="1" u="none" strike="noStrike" dirty="0" smtClean="0">
                          <a:effectLst/>
                        </a:rPr>
                        <a:t>iepirkumos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423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Pārskatīt administratīvās atbildības piemērošanu </a:t>
                      </a:r>
                      <a:r>
                        <a:rPr lang="lv-LV" sz="1200" u="none" strike="noStrike" dirty="0" smtClean="0">
                          <a:effectLst/>
                        </a:rPr>
                        <a:t>būvniecībā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66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Pilnveidot būvniecības nozares </a:t>
                      </a:r>
                      <a:r>
                        <a:rPr lang="lv-LV" sz="1200" u="none" strike="noStrike" dirty="0" smtClean="0">
                          <a:effectLst/>
                        </a:rPr>
                        <a:t>uzskaiti</a:t>
                      </a:r>
                      <a:r>
                        <a:rPr lang="lv-LV" sz="1200" u="none" strike="noStrike" baseline="0" dirty="0" smtClean="0">
                          <a:effectLst/>
                        </a:rPr>
                        <a:t> (</a:t>
                      </a:r>
                      <a:r>
                        <a:rPr lang="lv-LV" sz="1200" u="none" strike="noStrike" dirty="0" smtClean="0">
                          <a:effectLst/>
                        </a:rPr>
                        <a:t>preču  </a:t>
                      </a:r>
                      <a:r>
                        <a:rPr lang="lv-LV" sz="1200" u="none" strike="noStrike" dirty="0">
                          <a:effectLst/>
                        </a:rPr>
                        <a:t>un  izejvielu  kustības  kontrolēšanas  </a:t>
                      </a:r>
                      <a:r>
                        <a:rPr lang="lv-LV" sz="1200" u="none" strike="noStrike" dirty="0" smtClean="0">
                          <a:effectLst/>
                        </a:rPr>
                        <a:t>sistēma)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423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b="1" u="none" strike="noStrike" dirty="0">
                          <a:effectLst/>
                        </a:rPr>
                        <a:t>Noteikt minimālo </a:t>
                      </a:r>
                      <a:r>
                        <a:rPr lang="lv-LV" sz="1200" b="1" u="none" strike="noStrike" dirty="0" smtClean="0">
                          <a:effectLst/>
                        </a:rPr>
                        <a:t>atalgojumu būvniecības nozarē (ģenerālvienošanās)</a:t>
                      </a:r>
                      <a:endParaRPr lang="lv-LV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66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Noteikt skaidru atbildības sadalījumu būvniecības procesā starp būvniecības procesa </a:t>
                      </a:r>
                      <a:r>
                        <a:rPr lang="lv-LV" sz="1200" u="none" strike="noStrike" dirty="0" smtClean="0">
                          <a:effectLst/>
                        </a:rPr>
                        <a:t>dalībniekiem (..)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66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Ieviest efektīvu ārpustiesas strīdu izskatīšanas instrumentu (obligāts publiskajos iepirkumos</a:t>
                      </a:r>
                      <a:r>
                        <a:rPr lang="lv-LV" sz="1200" u="none" strike="noStrike" dirty="0" smtClean="0">
                          <a:effectLst/>
                        </a:rPr>
                        <a:t>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423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Publiskot informāciju par riskantiem nodokļu </a:t>
                      </a:r>
                      <a:r>
                        <a:rPr lang="lv-LV" sz="1200" u="none" strike="noStrike" dirty="0" smtClean="0">
                          <a:effectLst/>
                        </a:rPr>
                        <a:t>maksātājiem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66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Ieviest vienotā konta </a:t>
                      </a:r>
                      <a:r>
                        <a:rPr lang="lv-LV" sz="1200" u="none" strike="noStrike" dirty="0" smtClean="0">
                          <a:effectLst/>
                        </a:rPr>
                        <a:t>koncepciju (visus </a:t>
                      </a:r>
                      <a:r>
                        <a:rPr lang="lv-LV" sz="1200" u="none" strike="noStrike" dirty="0">
                          <a:effectLst/>
                        </a:rPr>
                        <a:t>nodokļu </a:t>
                      </a:r>
                      <a:r>
                        <a:rPr lang="lv-LV" sz="1200" u="none" strike="noStrike" dirty="0" smtClean="0">
                          <a:effectLst/>
                        </a:rPr>
                        <a:t>maksājumus iemaksā </a:t>
                      </a:r>
                      <a:r>
                        <a:rPr lang="lv-LV" sz="1200" u="none" strike="noStrike" dirty="0">
                          <a:effectLst/>
                        </a:rPr>
                        <a:t>vienā </a:t>
                      </a:r>
                      <a:r>
                        <a:rPr lang="lv-LV" sz="1200" u="none" strike="noStrike" dirty="0" smtClean="0">
                          <a:effectLst/>
                        </a:rPr>
                        <a:t>kontā, VID </a:t>
                      </a:r>
                      <a:r>
                        <a:rPr lang="lv-LV" sz="1200" u="none" strike="noStrike" dirty="0">
                          <a:effectLst/>
                        </a:rPr>
                        <a:t>atskaitītu katram </a:t>
                      </a:r>
                      <a:r>
                        <a:rPr lang="lv-LV" sz="1200" u="none" strike="noStrike" dirty="0" smtClean="0">
                          <a:effectLst/>
                        </a:rPr>
                        <a:t>nodoklim</a:t>
                      </a:r>
                      <a:r>
                        <a:rPr lang="lv-LV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lv-LV" sz="1200" u="none" strike="noStrike" dirty="0" smtClean="0">
                          <a:effectLst/>
                        </a:rPr>
                        <a:t>pienākošo summu)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423">
                <a:tc>
                  <a:txBody>
                    <a:bodyPr/>
                    <a:lstStyle/>
                    <a:p>
                      <a:pPr algn="r" fontAlgn="b"/>
                      <a:r>
                        <a:rPr lang="lv-LV" sz="1200" u="none" strike="noStrike" dirty="0">
                          <a:effectLst/>
                        </a:rPr>
                        <a:t>Reversā PVN ieviešana būvmateriāliem</a:t>
                      </a:r>
                      <a:endParaRPr lang="lv-L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50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>
                <a:solidFill>
                  <a:schemeClr val="accent6"/>
                </a:solidFill>
              </a:rPr>
              <a:t>Būvniecības produkcijas apjoma un izmaksu izmaiņu prognozes - kopējā prognoze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F3E3971-F35E-4495-89B1-271627F9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807522"/>
              </p:ext>
            </p:extLst>
          </p:nvPr>
        </p:nvGraphicFramePr>
        <p:xfrm>
          <a:off x="838199" y="1892722"/>
          <a:ext cx="10744926" cy="4673600"/>
        </p:xfrm>
        <a:graphic>
          <a:graphicData uri="http://schemas.openxmlformats.org/drawingml/2006/table">
            <a:tbl>
              <a:tblPr firstRow="1">
                <a:tableStyleId>{2D5ABB26-0587-4C30-8999-92F81FD0307C}</a:tableStyleId>
              </a:tblPr>
              <a:tblGrid>
                <a:gridCol w="1073658">
                  <a:extLst>
                    <a:ext uri="{9D8B030D-6E8A-4147-A177-3AD203B41FA5}">
                      <a16:colId xmlns:a16="http://schemas.microsoft.com/office/drawing/2014/main" val="3963947132"/>
                    </a:ext>
                  </a:extLst>
                </a:gridCol>
                <a:gridCol w="1090341">
                  <a:extLst>
                    <a:ext uri="{9D8B030D-6E8A-4147-A177-3AD203B41FA5}">
                      <a16:colId xmlns:a16="http://schemas.microsoft.com/office/drawing/2014/main" val="3341325249"/>
                    </a:ext>
                  </a:extLst>
                </a:gridCol>
                <a:gridCol w="1074850">
                  <a:extLst>
                    <a:ext uri="{9D8B030D-6E8A-4147-A177-3AD203B41FA5}">
                      <a16:colId xmlns:a16="http://schemas.microsoft.com/office/drawing/2014/main" val="2566160909"/>
                    </a:ext>
                  </a:extLst>
                </a:gridCol>
                <a:gridCol w="1072467">
                  <a:extLst>
                    <a:ext uri="{9D8B030D-6E8A-4147-A177-3AD203B41FA5}">
                      <a16:colId xmlns:a16="http://schemas.microsoft.com/office/drawing/2014/main" val="2708379354"/>
                    </a:ext>
                  </a:extLst>
                </a:gridCol>
                <a:gridCol w="1090341">
                  <a:extLst>
                    <a:ext uri="{9D8B030D-6E8A-4147-A177-3AD203B41FA5}">
                      <a16:colId xmlns:a16="http://schemas.microsoft.com/office/drawing/2014/main" val="1770426677"/>
                    </a:ext>
                  </a:extLst>
                </a:gridCol>
                <a:gridCol w="1067701">
                  <a:extLst>
                    <a:ext uri="{9D8B030D-6E8A-4147-A177-3AD203B41FA5}">
                      <a16:colId xmlns:a16="http://schemas.microsoft.com/office/drawing/2014/main" val="3355266441"/>
                    </a:ext>
                  </a:extLst>
                </a:gridCol>
                <a:gridCol w="1068892">
                  <a:extLst>
                    <a:ext uri="{9D8B030D-6E8A-4147-A177-3AD203B41FA5}">
                      <a16:colId xmlns:a16="http://schemas.microsoft.com/office/drawing/2014/main" val="1728010458"/>
                    </a:ext>
                  </a:extLst>
                </a:gridCol>
                <a:gridCol w="1068892">
                  <a:extLst>
                    <a:ext uri="{9D8B030D-6E8A-4147-A177-3AD203B41FA5}">
                      <a16:colId xmlns:a16="http://schemas.microsoft.com/office/drawing/2014/main" val="3697737704"/>
                    </a:ext>
                  </a:extLst>
                </a:gridCol>
                <a:gridCol w="1068892">
                  <a:extLst>
                    <a:ext uri="{9D8B030D-6E8A-4147-A177-3AD203B41FA5}">
                      <a16:colId xmlns:a16="http://schemas.microsoft.com/office/drawing/2014/main" val="3788800928"/>
                    </a:ext>
                  </a:extLst>
                </a:gridCol>
                <a:gridCol w="1068892">
                  <a:extLst>
                    <a:ext uri="{9D8B030D-6E8A-4147-A177-3AD203B41FA5}">
                      <a16:colId xmlns:a16="http://schemas.microsoft.com/office/drawing/2014/main" val="1565555681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2013.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2014.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2015.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2016.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2017.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2018.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2019.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2020.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2021.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2022.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6730675"/>
                  </a:ext>
                </a:extLst>
              </a:tr>
              <a:tr h="28829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Būvniecības produkcijas apjoma izmaiņas procentos pret iepriekšējo gadu</a:t>
                      </a:r>
                      <a:endParaRPr lang="lv-LV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623149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+7,3%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+10,6%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-0,6%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-16,6%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+18,6%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8381072"/>
                  </a:ext>
                </a:extLst>
              </a:tr>
              <a:tr h="431800">
                <a:tc gridSpan="5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lv-LV" sz="2000" dirty="0"/>
                        <a:t>Vidējā ekspertu prognoze </a:t>
                      </a:r>
                      <a:r>
                        <a:rPr lang="lv-LV" sz="20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2000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+17,73%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+12,23%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+8,20%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+2,77%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+2,80%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691146"/>
                  </a:ext>
                </a:extLst>
              </a:tr>
              <a:tr h="431800">
                <a:tc gridSpan="5"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Kombinētā prognoze </a:t>
                      </a: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+16,62%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+14,95%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+13,92%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+12,10%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+12,94%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1418055"/>
                  </a:ext>
                </a:extLst>
              </a:tr>
              <a:tr h="431800">
                <a:tc gridSpan="5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Ekspertvērtējumu standartkļūda </a:t>
                      </a: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9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810558"/>
                  </a:ext>
                </a:extLst>
              </a:tr>
              <a:tr h="288290">
                <a:tc gridSpan="10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b="1" dirty="0">
                          <a:effectLst/>
                        </a:rPr>
                        <a:t>Būvniecības izmaksu izmaiņas procentos pret iepriekšējo gadu</a:t>
                      </a:r>
                      <a:endParaRPr lang="lv-LV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36849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+2,5%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+0,4%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+0,1%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-0,5%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+1,9%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5468450"/>
                  </a:ext>
                </a:extLst>
              </a:tr>
              <a:tr h="431800">
                <a:tc gridSpan="5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lv-LV" sz="2000" dirty="0"/>
                        <a:t>Vidējā ekspertu prognoze </a:t>
                      </a:r>
                      <a:r>
                        <a:rPr lang="lv-LV" sz="2000" dirty="0">
                          <a:sym typeface="Wingdings" panose="05000000000000000000" pitchFamily="2" charset="2"/>
                        </a:rPr>
                        <a:t></a:t>
                      </a:r>
                      <a:endParaRPr lang="lv-LV" sz="2000" dirty="0"/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+4,44%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+4,66%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+4,85%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+3,33%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+2,31%</a:t>
                      </a: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680736"/>
                  </a:ext>
                </a:extLst>
              </a:tr>
              <a:tr h="431800">
                <a:tc gridSpan="5"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Kombinētā prognoze </a:t>
                      </a: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lv-LV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+4,13%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+4,49%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+4,80%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+4,25%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+3,92%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333454"/>
                  </a:ext>
                </a:extLst>
              </a:tr>
              <a:tr h="431800">
                <a:tc gridSpan="5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Ekspertvērtējumu standartkļūda </a:t>
                      </a: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lv-LV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219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dirty="0" smtClean="0">
                <a:solidFill>
                  <a:srgbClr val="0070C0"/>
                </a:solidFill>
              </a:rPr>
              <a:t>Kopsavilkums – 2018.-2022.gads</a:t>
            </a:r>
            <a:endParaRPr lang="lv-LV" b="1" dirty="0">
              <a:solidFill>
                <a:srgbClr val="0070C0"/>
              </a:solidFill>
              <a:highlight>
                <a:srgbClr val="FFFF00"/>
              </a:highligh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3FC9E-E93F-4A77-BD5E-37BA4C87336F}"/>
              </a:ext>
            </a:extLst>
          </p:cNvPr>
          <p:cNvSpPr/>
          <p:nvPr/>
        </p:nvSpPr>
        <p:spPr>
          <a:xfrm>
            <a:off x="1" y="0"/>
            <a:ext cx="282804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F1F82-E448-4EF4-BCFD-327568C85E04}"/>
              </a:ext>
            </a:extLst>
          </p:cNvPr>
          <p:cNvSpPr/>
          <p:nvPr/>
        </p:nvSpPr>
        <p:spPr>
          <a:xfrm>
            <a:off x="260806" y="0"/>
            <a:ext cx="534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3F1412-B779-4657-AB9C-378B387C4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6179" y="0"/>
            <a:ext cx="736946" cy="781464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2343091"/>
              </p:ext>
            </p:extLst>
          </p:nvPr>
        </p:nvGraphicFramePr>
        <p:xfrm>
          <a:off x="838200" y="1825625"/>
          <a:ext cx="105156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bg1"/>
                          </a:solidFill>
                        </a:rPr>
                        <a:t>prognozētas būvniecības produkcijas apjoma izmaiņas </a:t>
                      </a:r>
                      <a:endParaRPr lang="lv-LV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rgbClr val="002060"/>
                          </a:solidFill>
                        </a:rPr>
                        <a:t>Ekspertu</a:t>
                      </a:r>
                      <a:br>
                        <a:rPr lang="lv-LV" sz="18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lv-LV" sz="1800" dirty="0" smtClean="0">
                          <a:solidFill>
                            <a:srgbClr val="002060"/>
                          </a:solidFill>
                        </a:rPr>
                        <a:t>vidēji </a:t>
                      </a:r>
                      <a:r>
                        <a:rPr lang="lv-LV" sz="3200" dirty="0" smtClean="0">
                          <a:solidFill>
                            <a:srgbClr val="002060"/>
                          </a:solidFill>
                        </a:rPr>
                        <a:t>+8,6% </a:t>
                      </a:r>
                      <a:r>
                        <a:rPr lang="lv-LV" sz="1800" dirty="0" smtClean="0">
                          <a:solidFill>
                            <a:srgbClr val="002060"/>
                          </a:solidFill>
                        </a:rPr>
                        <a:t>gadā, </a:t>
                      </a:r>
                      <a:br>
                        <a:rPr lang="lv-LV" sz="1800" dirty="0" smtClean="0">
                          <a:solidFill>
                            <a:srgbClr val="002060"/>
                          </a:solidFill>
                        </a:rPr>
                      </a:br>
                      <a:endParaRPr lang="lv-LV" sz="1800" dirty="0"/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Kombinētā (ekspertu-statistiskā)</a:t>
                      </a: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b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</a:b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vidēji </a:t>
                      </a:r>
                      <a:r>
                        <a:rPr lang="lv-LV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+14,01% </a:t>
                      </a: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gadā, </a:t>
                      </a:r>
                      <a:b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endParaRPr lang="lv-LV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874300"/>
              </p:ext>
            </p:extLst>
          </p:nvPr>
        </p:nvGraphicFramePr>
        <p:xfrm>
          <a:off x="838200" y="3959225"/>
          <a:ext cx="1051560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bg1"/>
                          </a:solidFill>
                        </a:rPr>
                        <a:t>prognozētas būvniecības izmaksu izmaiņas </a:t>
                      </a:r>
                      <a:endParaRPr lang="lv-LV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800" dirty="0" smtClean="0">
                          <a:solidFill>
                            <a:srgbClr val="002060"/>
                          </a:solidFill>
                        </a:rPr>
                        <a:t>Ekspertu</a:t>
                      </a:r>
                      <a:br>
                        <a:rPr lang="lv-LV" sz="18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lv-LV" sz="1800" dirty="0" smtClean="0">
                          <a:solidFill>
                            <a:srgbClr val="002060"/>
                          </a:solidFill>
                        </a:rPr>
                        <a:t>vidēji </a:t>
                      </a:r>
                      <a:r>
                        <a:rPr lang="lv-LV" sz="3200" dirty="0" smtClean="0">
                          <a:solidFill>
                            <a:srgbClr val="002060"/>
                          </a:solidFill>
                        </a:rPr>
                        <a:t>+3,91% </a:t>
                      </a:r>
                      <a:r>
                        <a:rPr lang="lv-LV" sz="1800" dirty="0" smtClean="0">
                          <a:solidFill>
                            <a:srgbClr val="002060"/>
                          </a:solidFill>
                        </a:rPr>
                        <a:t>gadā, </a:t>
                      </a:r>
                      <a:br>
                        <a:rPr lang="lv-LV" sz="1800" dirty="0" smtClean="0">
                          <a:solidFill>
                            <a:srgbClr val="002060"/>
                          </a:solidFill>
                        </a:rPr>
                      </a:br>
                      <a:endParaRPr lang="lv-LV" sz="1800" dirty="0"/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Kombinētā (ekspertu-statistiskā)</a:t>
                      </a: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b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</a:b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vidēji </a:t>
                      </a:r>
                      <a:r>
                        <a:rPr lang="lv-LV" sz="3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+4,32% </a:t>
                      </a:r>
                      <a: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gadā, </a:t>
                      </a:r>
                      <a:br>
                        <a:rPr lang="lv-LV" sz="18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</a:br>
                      <a:endParaRPr lang="lv-LV" sz="1800" dirty="0" smtClean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6932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ētījums par prognozētām izmaiņām darbaspēka un būvmateriālu &amp;#x0D;&amp;#x0A;izmaksās būvniecības nozarē Latvijā &amp;quot;&quot;/&gt;&lt;property id=&quot;20307&quot; value=&quot;262&quot;/&gt;&lt;/object&gt;&lt;object type=&quot;3&quot; unique_id=&quot;10006&quot;&gt;&lt;property id=&quot;20148&quot; value=&quot;5&quot;/&gt;&lt;property id=&quot;20300&quot; value=&quot;Slide 3&quot;/&gt;&lt;property id=&quot;20307&quot; value=&quot;261&quot;/&gt;&lt;/object&gt;&lt;object type=&quot;3&quot; unique_id=&quot;10021&quot;&gt;&lt;property id=&quot;20148&quot; value=&quot;5&quot;/&gt;&lt;property id=&quot;20300&quot; value=&quot;Slide 8 - &amp;quot;Būvniecības produkcijas apjoma un izmaksu izmaiņu prognozes - kopējā prognoze&amp;quot;&quot;/&gt;&lt;property id=&quot;20307&quot; value=&quot;385&quot;/&gt;&lt;/object&gt;&lt;object type=&quot;3&quot; unique_id=&quot;10027&quot;&gt;&lt;property id=&quot;20148&quot; value=&quot;5&quot;/&gt;&lt;property id=&quot;20300&quot; value=&quot;Slide 10 - &amp;quot;Būvniecības izmaksu izmaiņas pa resursu veidiem&amp;quot;&quot;/&gt;&lt;property id=&quot;20307&quot; value=&quot;390&quot;/&gt;&lt;/object&gt;&lt;object type=&quot;3&quot; unique_id=&quot;10028&quot;&gt;&lt;property id=&quot;20148&quot; value=&quot;5&quot;/&gt;&lt;property id=&quot;20300&quot; value=&quot;Slide 12 - &amp;quot;Būvniecības produkcijas apjomu izmaiņas pa apakšnozarēm pēc ekspertvērtējumiem&amp;quot;&quot;/&gt;&lt;property id=&quot;20307&quot; value=&quot;397&quot;/&gt;&lt;/object&gt;&lt;object type=&quot;3&quot; unique_id=&quot;10029&quot;&gt;&lt;property id=&quot;20148&quot; value=&quot;5&quot;/&gt;&lt;property id=&quot;20300&quot; value=&quot;Slide 13 - &amp;quot;Būvniecības izmaksu izmaiņas pa apakšnozarēm pēc ekspertvērtējumiem&amp;quot;&quot;/&gt;&lt;property id=&quot;20307&quot; value=&quot;398&quot;/&gt;&lt;/object&gt;&lt;object type=&quot;3&quot; unique_id=&quot;10030&quot;&gt;&lt;property id=&quot;20148&quot; value=&quot;5&quot;/&gt;&lt;property id=&quot;20300&quot; value=&quot;Slide 14 - &amp;quot;Būvniecības izmaksu izmaiņas pa resursu veidiem&amp;quot;&quot;/&gt;&lt;property id=&quot;20307&quot; value=&quot;399&quot;/&gt;&lt;/object&gt;&lt;object type=&quot;3&quot; unique_id=&quot;10038&quot;&gt;&lt;property id=&quot;20148&quot; value=&quot;5&quot;/&gt;&lt;property id=&quot;20300&quot; value=&quot;Slide 17 - &amp;quot;Būvniecības apjoma izmaiņu scenāriji un izmaksu izmaiņas / peļņas norma&amp;quot;&quot;/&gt;&lt;property id=&quot;20307&quot; value=&quot;393&quot;/&gt;&lt;/object&gt;&lt;object type=&quot;3&quot; unique_id=&quot;10042&quot;&gt;&lt;property id=&quot;20148&quot; value=&quot;5&quot;/&gt;&lt;property id=&quot;20300&quot; value=&quot;Slide 19 - &amp;quot;Paldies. &amp;quot;&quot;/&gt;&lt;property id=&quot;20307&quot; value=&quot;308&quot;/&gt;&lt;/object&gt;&lt;object type=&quot;3&quot; unique_id=&quot;10331&quot;&gt;&lt;property id=&quot;20148&quot; value=&quot;5&quot;/&gt;&lt;property id=&quot;20300&quot; value=&quot;Slide 18 - &amp;quot;Būvniecības apjoma izmaiņu scenāriji un peļņas norma pa apakšnozarēm&amp;quot;&quot;/&gt;&lt;property id=&quot;20307&quot; value=&quot;406&quot;/&gt;&lt;/object&gt;&lt;object type=&quot;3&quot; unique_id=&quot;10470&quot;&gt;&lt;property id=&quot;20148&quot; value=&quot;5&quot;/&gt;&lt;property id=&quot;20300&quot; value=&quot;Slide 2 - &amp;quot;Datu vākšanas, datu ekstrapolācijas, ekspertvērtējumu apkopošanas un prognožu variantu izstrādes shēma&amp;quot;&quot;/&gt;&lt;property id=&quot;20307&quot; value=&quot;257&quot;/&gt;&lt;/object&gt;&lt;object type=&quot;3&quot; unique_id=&quot;10473&quot;&gt;&lt;property id=&quot;20148&quot; value=&quot;5&quot;/&gt;&lt;property id=&quot;20300&quot; value=&quot;Slide 4 - &amp;quot;Darbaspēka izmaksu izmaiņas ietekmējošie faktori – būtiskākie 5&amp;quot;&quot;/&gt;&lt;property id=&quot;20307&quot; value=&quot;418&quot;/&gt;&lt;/object&gt;&lt;object type=&quot;3&quot; unique_id=&quot;10477&quot;&gt;&lt;property id=&quot;20148&quot; value=&quot;5&quot;/&gt;&lt;property id=&quot;20300&quot; value=&quot;Slide 5 - &amp;quot;Būvmateriālu izmaksu izmaiņas ietekmējošie faktori – būtiskākie 5&amp;quot;&quot;/&gt;&lt;property id=&quot;20307&quot; value=&quot;415&quot;/&gt;&lt;/object&gt;&lt;object type=&quot;3&quot; unique_id=&quot;10481&quot;&gt;&lt;property id=&quot;20148&quot; value=&quot;5&quot;/&gt;&lt;property id=&quot;20300&quot; value=&quot;Slide 6 - &amp;quot;Darbaspēka un būvmateriālu izmaksas ietekmējošie faktori – būtiskākie apakšnozarēs&amp;quot;&quot;/&gt;&lt;property id=&quot;20307&quot; value=&quot;428&quot;/&gt;&lt;/object&gt;&lt;object type=&quot;3&quot; unique_id=&quot;10492&quot;&gt;&lt;property id=&quot;20148&quot; value=&quot;5&quot;/&gt;&lt;property id=&quot;20300&quot; value=&quot;Slide 7 - &amp;quot;Ēnu ekonomikas apkarošanas pasākumu ietekme uz darbaspēka un būvmateriālu izmaksām -&amp;quot;&quot;/&gt;&lt;property id=&quot;20307&quot; value=&quot;420&quot;/&gt;&lt;/object&gt;&lt;object type=&quot;3&quot; unique_id=&quot;10494&quot;&gt;&lt;property id=&quot;20148&quot; value=&quot;5&quot;/&gt;&lt;property id=&quot;20300&quot; value=&quot;Slide 9 - &amp;quot;Kopsavilkums – 2018.-2022.gads&amp;quot;&quot;/&gt;&lt;property id=&quot;20307&quot; value=&quot;439&quot;/&gt;&lt;/object&gt;&lt;object type=&quot;3&quot; unique_id=&quot;10651&quot;&gt;&lt;property id=&quot;20148&quot; value=&quot;5&quot;/&gt;&lt;property id=&quot;20300&quot; value=&quot;Slide 15 - &amp;quot;Būvniecības apjoma izmaiņu ietekme uz būvniecības izmaksām ar ekspertu prognozi&amp;quot;&quot;/&gt;&lt;property id=&quot;20307&quot; value=&quot;443&quot;/&gt;&lt;/object&gt;&lt;object type=&quot;3&quot; unique_id=&quot;10652&quot;&gt;&lt;property id=&quot;20148&quot; value=&quot;5&quot;/&gt;&lt;property id=&quot;20300&quot; value=&quot;Slide 16 - &amp;quot;Būvniecības apjoma izmaiņu ietekme uz &amp;#x0D;&amp;#x0A;peļņas normu ar ekspertu novērtējumiem&amp;quot;&quot;/&gt;&lt;property id=&quot;20307&quot; value=&quot;444&quot;/&gt;&lt;/object&gt;&lt;object type=&quot;3&quot; unique_id=&quot;10971&quot;&gt;&lt;property id=&quot;20148&quot; value=&quot;5&quot;/&gt;&lt;property id=&quot;20300&quot; value=&quot;Slide 11 - &amp;quot;Kopsavilkums – 2018.-2022.gads&amp;quot;&quot;/&gt;&lt;property id=&quot;20307&quot; value=&quot;44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6DBDC6B1CCC42B41E74AA352C4FFD" ma:contentTypeVersion="8" ma:contentTypeDescription="Create a new document." ma:contentTypeScope="" ma:versionID="cbcc9dad57446bdb6a9bee3aa1352c3d">
  <xsd:schema xmlns:xsd="http://www.w3.org/2001/XMLSchema" xmlns:xs="http://www.w3.org/2001/XMLSchema" xmlns:p="http://schemas.microsoft.com/office/2006/metadata/properties" xmlns:ns2="b3057933-4081-480e-9a83-5555dccee947" xmlns:ns3="06833f44-7947-476f-a6fe-035a1cdcb744" targetNamespace="http://schemas.microsoft.com/office/2006/metadata/properties" ma:root="true" ma:fieldsID="1d572ca707ab07e8eeebef272319c096" ns2:_="" ns3:_="">
    <xsd:import namespace="b3057933-4081-480e-9a83-5555dccee947"/>
    <xsd:import namespace="06833f44-7947-476f-a6fe-035a1cdcb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57933-4081-480e-9a83-5555dccee9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33f44-7947-476f-a6fe-035a1cdcb74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00044F-8344-4D6E-9368-C7441DAA2FA8}"/>
</file>

<file path=customXml/itemProps2.xml><?xml version="1.0" encoding="utf-8"?>
<ds:datastoreItem xmlns:ds="http://schemas.openxmlformats.org/officeDocument/2006/customXml" ds:itemID="{E884F03B-6FF8-4AC0-A1E1-1BE4EA5A3681}"/>
</file>

<file path=customXml/itemProps3.xml><?xml version="1.0" encoding="utf-8"?>
<ds:datastoreItem xmlns:ds="http://schemas.openxmlformats.org/officeDocument/2006/customXml" ds:itemID="{503AE469-B1FC-47DB-A5B4-79D6DAEB24DB}"/>
</file>

<file path=docProps/app.xml><?xml version="1.0" encoding="utf-8"?>
<Properties xmlns="http://schemas.openxmlformats.org/officeDocument/2006/extended-properties" xmlns:vt="http://schemas.openxmlformats.org/officeDocument/2006/docPropsVTypes">
  <TotalTime>5332</TotalTime>
  <Words>1376</Words>
  <Application>Microsoft Office PowerPoint</Application>
  <PresentationFormat>Widescreen</PresentationFormat>
  <Paragraphs>440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Pētījums par prognozētām izmaiņām darbaspēka un būvmateriālu  izmaksās būvniecības nozarē Latvijā </vt:lpstr>
      <vt:lpstr>Datu vākšanas, datu ekstrapolācijas, ekspertvērtējumu apkopošanas un prognožu variantu izstrādes shēma</vt:lpstr>
      <vt:lpstr>PowerPoint Presentation</vt:lpstr>
      <vt:lpstr>Darbaspēka izmaksu izmaiņas ietekmējošie faktori – būtiskākie 5</vt:lpstr>
      <vt:lpstr>Būvmateriālu izmaksu izmaiņas ietekmējošie faktori – būtiskākie 5</vt:lpstr>
      <vt:lpstr>Darbaspēka un būvmateriālu izmaksas ietekmējošie faktori – būtiskākie apakšnozarēs</vt:lpstr>
      <vt:lpstr>Ēnu ekonomikas apkarošanas pasākumu ietekme uz darbaspēka un būvmateriālu izmaksām -</vt:lpstr>
      <vt:lpstr>Būvniecības produkcijas apjoma un izmaksu izmaiņu prognozes - kopējā prognoze</vt:lpstr>
      <vt:lpstr>Kopsavilkums – 2018.-2022.gads</vt:lpstr>
      <vt:lpstr>Būvniecības izmaksu izmaiņas pa resursu veidiem</vt:lpstr>
      <vt:lpstr>Kopsavilkums – 2018.-2022.gads</vt:lpstr>
      <vt:lpstr>Būvniecības produkcijas apjomu izmaiņas pa apakšnozarēm pēc ekspertvērtējumiem</vt:lpstr>
      <vt:lpstr>Būvniecības izmaksu izmaiņas pa apakšnozarēm pēc ekspertvērtējumiem</vt:lpstr>
      <vt:lpstr>Būvniecības izmaksu izmaiņas pa resursu veidiem</vt:lpstr>
      <vt:lpstr>Būvniecības apjoma izmaiņu ietekme uz būvniecības izmaksām ar ekspertu prognozi</vt:lpstr>
      <vt:lpstr>Būvniecības apjoma izmaiņu ietekme uz  peļņas normu ar ekspertu novērtējumiem</vt:lpstr>
      <vt:lpstr>Būvniecības apjoma izmaiņu scenāriji un izmaksu izmaiņas / peļņas norma</vt:lpstr>
      <vt:lpstr>Būvniecības apjoma izmaiņu scenāriji un peļņas norma pa apakšnozarēm</vt:lpstr>
      <vt:lpstr>Paldies.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Mēs pazīstam tirgu  - Mēs protam radīt komerciāli veiksmīgas inovācijas  - Mēs zinām nākotnes trendus  - Mūsu komandā ir Latvijas spēcīgākie inovētāji un marketinga speciālisti  - Mēs sadarbojamies ar zinātniekiem  - Mēs pazīstam patērētāju un zinām viņu vēlmes  - Mēs esam kaislīgi ražotāji un dažas no inovācijām ražojam paši kā PL!</dc:title>
  <dc:creator>Agnese Irbe</dc:creator>
  <cp:lastModifiedBy>Martins</cp:lastModifiedBy>
  <cp:revision>282</cp:revision>
  <dcterms:created xsi:type="dcterms:W3CDTF">2017-10-18T08:21:39Z</dcterms:created>
  <dcterms:modified xsi:type="dcterms:W3CDTF">2019-03-26T09:12:59Z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0x010100D6D6DBDC6B1CCC42B41E74AA352C4FFD</vt:lpwstr>
  </property>
</Properties>
</file>